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2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08"/>
  </p:notesMasterIdLst>
  <p:handoutMasterIdLst>
    <p:handoutMasterId r:id="rId109"/>
  </p:handoutMasterIdLst>
  <p:sldIdLst>
    <p:sldId id="334" r:id="rId2"/>
    <p:sldId id="268" r:id="rId3"/>
    <p:sldId id="421" r:id="rId4"/>
    <p:sldId id="272" r:id="rId5"/>
    <p:sldId id="419" r:id="rId6"/>
    <p:sldId id="412" r:id="rId7"/>
    <p:sldId id="428" r:id="rId8"/>
    <p:sldId id="337" r:id="rId9"/>
    <p:sldId id="425" r:id="rId10"/>
    <p:sldId id="430" r:id="rId11"/>
    <p:sldId id="423" r:id="rId12"/>
    <p:sldId id="424" r:id="rId13"/>
    <p:sldId id="257" r:id="rId14"/>
    <p:sldId id="427" r:id="rId15"/>
    <p:sldId id="426" r:id="rId16"/>
    <p:sldId id="324" r:id="rId17"/>
    <p:sldId id="431" r:id="rId18"/>
    <p:sldId id="261" r:id="rId19"/>
    <p:sldId id="325" r:id="rId20"/>
    <p:sldId id="327" r:id="rId21"/>
    <p:sldId id="326" r:id="rId22"/>
    <p:sldId id="328" r:id="rId23"/>
    <p:sldId id="308" r:id="rId24"/>
    <p:sldId id="316" r:id="rId25"/>
    <p:sldId id="341" r:id="rId26"/>
    <p:sldId id="342" r:id="rId27"/>
    <p:sldId id="322" r:id="rId28"/>
    <p:sldId id="343" r:id="rId29"/>
    <p:sldId id="283" r:id="rId30"/>
    <p:sldId id="344" r:id="rId31"/>
    <p:sldId id="282" r:id="rId32"/>
    <p:sldId id="417" r:id="rId33"/>
    <p:sldId id="418" r:id="rId34"/>
    <p:sldId id="407" r:id="rId35"/>
    <p:sldId id="338" r:id="rId36"/>
    <p:sldId id="411" r:id="rId37"/>
    <p:sldId id="444" r:id="rId38"/>
    <p:sldId id="262" r:id="rId39"/>
    <p:sldId id="263" r:id="rId40"/>
    <p:sldId id="260" r:id="rId41"/>
    <p:sldId id="445" r:id="rId42"/>
    <p:sldId id="288" r:id="rId43"/>
    <p:sldId id="451" r:id="rId44"/>
    <p:sldId id="432" r:id="rId45"/>
    <p:sldId id="443" r:id="rId46"/>
    <p:sldId id="267" r:id="rId47"/>
    <p:sldId id="439" r:id="rId48"/>
    <p:sldId id="440" r:id="rId49"/>
    <p:sldId id="450" r:id="rId50"/>
    <p:sldId id="258" r:id="rId51"/>
    <p:sldId id="259" r:id="rId52"/>
    <p:sldId id="406" r:id="rId53"/>
    <p:sldId id="409" r:id="rId54"/>
    <p:sldId id="305" r:id="rId55"/>
    <p:sldId id="306" r:id="rId56"/>
    <p:sldId id="307" r:id="rId57"/>
    <p:sldId id="367" r:id="rId58"/>
    <p:sldId id="347" r:id="rId59"/>
    <p:sldId id="410" r:id="rId60"/>
    <p:sldId id="397" r:id="rId61"/>
    <p:sldId id="398" r:id="rId62"/>
    <p:sldId id="399" r:id="rId63"/>
    <p:sldId id="400" r:id="rId64"/>
    <p:sldId id="401" r:id="rId65"/>
    <p:sldId id="402" r:id="rId66"/>
    <p:sldId id="264" r:id="rId67"/>
    <p:sldId id="396" r:id="rId68"/>
    <p:sldId id="374" r:id="rId69"/>
    <p:sldId id="346" r:id="rId70"/>
    <p:sldId id="375" r:id="rId71"/>
    <p:sldId id="376" r:id="rId72"/>
    <p:sldId id="377" r:id="rId73"/>
    <p:sldId id="379" r:id="rId74"/>
    <p:sldId id="382" r:id="rId75"/>
    <p:sldId id="378" r:id="rId76"/>
    <p:sldId id="380" r:id="rId77"/>
    <p:sldId id="395" r:id="rId78"/>
    <p:sldId id="394" r:id="rId79"/>
    <p:sldId id="393" r:id="rId80"/>
    <p:sldId id="446" r:id="rId81"/>
    <p:sldId id="447" r:id="rId82"/>
    <p:sldId id="448" r:id="rId83"/>
    <p:sldId id="433" r:id="rId84"/>
    <p:sldId id="435" r:id="rId85"/>
    <p:sldId id="452" r:id="rId86"/>
    <p:sldId id="436" r:id="rId87"/>
    <p:sldId id="434" r:id="rId88"/>
    <p:sldId id="354" r:id="rId89"/>
    <p:sldId id="317" r:id="rId90"/>
    <p:sldId id="331" r:id="rId91"/>
    <p:sldId id="332" r:id="rId92"/>
    <p:sldId id="333" r:id="rId93"/>
    <p:sldId id="318" r:id="rId94"/>
    <p:sldId id="319" r:id="rId95"/>
    <p:sldId id="323" r:id="rId96"/>
    <p:sldId id="368" r:id="rId97"/>
    <p:sldId id="369" r:id="rId98"/>
    <p:sldId id="370" r:id="rId99"/>
    <p:sldId id="371" r:id="rId100"/>
    <p:sldId id="372" r:id="rId101"/>
    <p:sldId id="391" r:id="rId102"/>
    <p:sldId id="390" r:id="rId103"/>
    <p:sldId id="386" r:id="rId104"/>
    <p:sldId id="387" r:id="rId105"/>
    <p:sldId id="388" r:id="rId106"/>
    <p:sldId id="449" r:id="rId107"/>
  </p:sldIdLst>
  <p:sldSz cx="9144000" cy="6858000" type="screen4x3"/>
  <p:notesSz cx="6858000" cy="9144000"/>
  <p:defaultTextStyle>
    <a:defPPr>
      <a:defRPr lang="es-ES_tradnl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CCFF"/>
    <a:srgbClr val="FFFFCC"/>
    <a:srgbClr val="FFFF99"/>
    <a:srgbClr val="0000CC"/>
    <a:srgbClr val="FFCCCC"/>
    <a:srgbClr val="FF5050"/>
    <a:srgbClr val="FF3399"/>
    <a:srgbClr val="99CCFF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275" autoAdjust="0"/>
    <p:restoredTop sz="93010" autoAdjust="0"/>
  </p:normalViewPr>
  <p:slideViewPr>
    <p:cSldViewPr>
      <p:cViewPr>
        <p:scale>
          <a:sx n="100" d="100"/>
          <a:sy n="100" d="100"/>
        </p:scale>
        <p:origin x="-168" y="3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61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073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handoutMaster" Target="handoutMasters/handoutMaster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5B2071A-4736-46CD-A5E3-CF85F6BD7052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4588" y="687388"/>
            <a:ext cx="4568825" cy="34258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noProof="0" smtClean="0"/>
              <a:t>Haga clic para modificar el estilo de texto del patrón</a:t>
            </a:r>
          </a:p>
          <a:p>
            <a:pPr lvl="1"/>
            <a:r>
              <a:rPr lang="es-ES_tradnl" noProof="0" smtClean="0"/>
              <a:t>Segundo nivel</a:t>
            </a:r>
          </a:p>
          <a:p>
            <a:pPr lvl="2"/>
            <a:r>
              <a:rPr lang="es-ES_tradnl" noProof="0" smtClean="0"/>
              <a:t>Tercer nivel</a:t>
            </a:r>
          </a:p>
          <a:p>
            <a:pPr lvl="3"/>
            <a:r>
              <a:rPr lang="es-ES_tradnl" noProof="0" smtClean="0"/>
              <a:t>Cuarto nivel</a:t>
            </a:r>
          </a:p>
          <a:p>
            <a:pPr lvl="4"/>
            <a:r>
              <a:rPr lang="es-ES_tradnl" noProof="0" smtClean="0"/>
              <a:t>Quinto nivel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52A4D9C-3C53-4462-BF56-BBD8D3740F26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52A4D9C-3C53-4462-BF56-BBD8D3740F26}" type="slidenum">
              <a:rPr lang="es-ES_tradnl" smtClean="0"/>
              <a:pPr>
                <a:defRPr/>
              </a:pPr>
              <a:t>4</a:t>
            </a:fld>
            <a:endParaRPr lang="es-ES_tradn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9B8D8B-6200-4EF7-B5DB-BCEE7CCCF45B}" type="slidenum">
              <a:rPr lang="es-ES_tradnl" smtClean="0"/>
              <a:pPr/>
              <a:t>31</a:t>
            </a:fld>
            <a:endParaRPr lang="es-ES_tradnl" smtClean="0"/>
          </a:p>
        </p:txBody>
      </p:sp>
      <p:sp>
        <p:nvSpPr>
          <p:cNvPr id="48131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48132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75" tIns="44443" rIns="90475" bIns="44443" anchor="b"/>
          <a:lstStyle/>
          <a:p>
            <a:pPr algn="r" eaLnBrk="0" hangingPunct="0"/>
            <a:r>
              <a:rPr lang="es-ES" sz="1200" u="sng">
                <a:latin typeface="Arial" charset="0"/>
              </a:rPr>
              <a:t>3</a:t>
            </a:r>
          </a:p>
        </p:txBody>
      </p:sp>
      <p:sp>
        <p:nvSpPr>
          <p:cNvPr id="48133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48134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48135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2150"/>
            <a:ext cx="4554538" cy="3416300"/>
          </a:xfrm>
          <a:ln cap="flat"/>
        </p:spPr>
      </p:sp>
      <p:sp>
        <p:nvSpPr>
          <p:cNvPr id="48136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90475" tIns="44443" rIns="90475" bIns="44443"/>
          <a:lstStyle/>
          <a:p>
            <a:pPr eaLnBrk="1" hangingPunct="1"/>
            <a:endParaRPr lang="es-E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126B3D-68CB-421C-A7A2-AE249C384326}" type="slidenum">
              <a:rPr lang="es-ES_tradnl" smtClean="0"/>
              <a:pPr/>
              <a:t>38</a:t>
            </a:fld>
            <a:endParaRPr lang="es-ES_tradnl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7C21DF-0592-4F93-9411-ADC301BA4E98}" type="slidenum">
              <a:rPr lang="es-ES_tradnl" smtClean="0"/>
              <a:pPr/>
              <a:t>39</a:t>
            </a:fld>
            <a:endParaRPr lang="es-ES_tradnl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E1E750-3F78-4395-AAFE-472DD7F9FCAA}" type="slidenum">
              <a:rPr lang="es-ES_tradnl" smtClean="0"/>
              <a:pPr/>
              <a:t>40</a:t>
            </a:fld>
            <a:endParaRPr lang="es-ES_tradnl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04DFAB-D432-4E54-9DCD-16671DAC0C4B}" type="slidenum">
              <a:rPr lang="es-ES_tradnl" altLang="es-AR"/>
              <a:pPr/>
              <a:t>43</a:t>
            </a:fld>
            <a:endParaRPr lang="es-ES_tradnl" altLang="es-AR"/>
          </a:p>
        </p:txBody>
      </p:sp>
      <p:sp>
        <p:nvSpPr>
          <p:cNvPr id="49155" name="Rectangle 2"/>
          <p:cNvSpPr>
            <a:spLocks noRo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altLang="es-A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A50876-046B-4D9F-8592-AA1A5E566896}" type="slidenum">
              <a:rPr lang="es-ES_tradnl" altLang="es-AR"/>
              <a:pPr/>
              <a:t>45</a:t>
            </a:fld>
            <a:endParaRPr lang="es-ES_tradnl" altLang="es-AR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altLang="es-A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608024-F994-4B1E-84E9-475A3C226467}" type="slidenum">
              <a:rPr lang="es-ES_tradnl" altLang="es-AR"/>
              <a:pPr/>
              <a:t>47</a:t>
            </a:fld>
            <a:endParaRPr lang="es-ES_tradnl" altLang="es-AR"/>
          </a:p>
        </p:txBody>
      </p:sp>
      <p:sp>
        <p:nvSpPr>
          <p:cNvPr id="43011" name="Rectángulo 7"/>
          <p:cNvSpPr txBox="1">
            <a:spLocks noGrp="1" noChangeArrowheads="1"/>
          </p:cNvSpPr>
          <p:nvPr/>
        </p:nvSpPr>
        <p:spPr bwMode="auto">
          <a:xfrm>
            <a:off x="3884988" y="8684773"/>
            <a:ext cx="2971431" cy="457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34" tIns="46018" rIns="92034" bIns="46018" anchor="b"/>
          <a:lstStyle/>
          <a:p>
            <a:pPr algn="r" defTabSz="878817"/>
            <a:fld id="{269CAE52-2656-47E6-A7B9-9675862435C2}" type="slidenum">
              <a:rPr lang="es-ES_tradnl" altLang="es-AR" sz="1200"/>
              <a:pPr algn="r" defTabSz="878817"/>
              <a:t>47</a:t>
            </a:fld>
            <a:endParaRPr lang="es-ES_tradnl" altLang="es-AR" sz="1200" dirty="0"/>
          </a:p>
        </p:txBody>
      </p:sp>
      <p:sp>
        <p:nvSpPr>
          <p:cNvPr id="43012" name="Rectángulo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ln cap="flat"/>
        </p:spPr>
      </p:sp>
      <p:sp>
        <p:nvSpPr>
          <p:cNvPr id="43013" name="Rectángulo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34" tIns="46018" rIns="92034" bIns="46018"/>
          <a:lstStyle/>
          <a:p>
            <a:pPr eaLnBrk="1" hangingPunct="1"/>
            <a:endParaRPr lang="es-ES" altLang="es-AR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F0B086-86BF-4630-8C7A-40A94F13598F}" type="slidenum">
              <a:rPr lang="es-ES_tradnl" altLang="es-AR"/>
              <a:pPr/>
              <a:t>48</a:t>
            </a:fld>
            <a:endParaRPr lang="es-ES_tradnl" altLang="es-AR"/>
          </a:p>
        </p:txBody>
      </p:sp>
      <p:sp>
        <p:nvSpPr>
          <p:cNvPr id="45059" name="Rectángulo 7"/>
          <p:cNvSpPr txBox="1">
            <a:spLocks noGrp="1" noChangeArrowheads="1"/>
          </p:cNvSpPr>
          <p:nvPr/>
        </p:nvSpPr>
        <p:spPr bwMode="auto">
          <a:xfrm>
            <a:off x="3884988" y="8684773"/>
            <a:ext cx="2971431" cy="457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34" tIns="46018" rIns="92034" bIns="46018" anchor="b"/>
          <a:lstStyle/>
          <a:p>
            <a:pPr algn="r" defTabSz="878817"/>
            <a:fld id="{A15454C3-A83D-4D39-8A58-3A536B4B94E8}" type="slidenum">
              <a:rPr lang="es-ES_tradnl" altLang="es-AR" sz="1200"/>
              <a:pPr algn="r" defTabSz="878817"/>
              <a:t>48</a:t>
            </a:fld>
            <a:endParaRPr lang="es-ES_tradnl" altLang="es-AR" sz="1200" dirty="0"/>
          </a:p>
        </p:txBody>
      </p:sp>
      <p:sp>
        <p:nvSpPr>
          <p:cNvPr id="45060" name="Rectángulo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ln cap="flat"/>
        </p:spPr>
      </p:sp>
      <p:sp>
        <p:nvSpPr>
          <p:cNvPr id="45061" name="Rectángulo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34" tIns="46018" rIns="92034" bIns="46018"/>
          <a:lstStyle/>
          <a:p>
            <a:pPr eaLnBrk="1" hangingPunct="1"/>
            <a:endParaRPr lang="es-ES" altLang="es-AR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4F291C-DE0D-40BC-93FF-DAC92F19DE0D}" type="slidenum">
              <a:rPr lang="es-ES_tradnl" altLang="es-AR"/>
              <a:pPr/>
              <a:t>49</a:t>
            </a:fld>
            <a:endParaRPr lang="es-ES_tradnl" altLang="es-AR"/>
          </a:p>
        </p:txBody>
      </p:sp>
      <p:sp>
        <p:nvSpPr>
          <p:cNvPr id="47107" name="Rectangle 2"/>
          <p:cNvSpPr>
            <a:spLocks noRo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altLang="es-AR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C9EF5E-D028-460A-A490-2B193B878001}" type="slidenum">
              <a:rPr lang="es-ES_tradnl" smtClean="0"/>
              <a:pPr/>
              <a:t>50</a:t>
            </a:fld>
            <a:endParaRPr lang="es-ES_tradnl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C85E55-1EE0-46A7-A6F1-61AD432A430F}" type="slidenum">
              <a:rPr lang="es-ES_tradnl" altLang="es-AR"/>
              <a:pPr/>
              <a:t>7</a:t>
            </a:fld>
            <a:endParaRPr lang="es-ES_tradnl" altLang="es-AR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wrap="none" lIns="91415" tIns="45707" rIns="91415" bIns="45707" anchor="ctr"/>
          <a:lstStyle/>
          <a:p>
            <a:pPr eaLnBrk="1" hangingPunct="1"/>
            <a:endParaRPr lang="en-US" altLang="es-A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DE5625-27B9-4067-920E-A78F33FCEABC}" type="slidenum">
              <a:rPr lang="es-ES_tradnl" smtClean="0"/>
              <a:pPr/>
              <a:t>51</a:t>
            </a:fld>
            <a:endParaRPr lang="es-ES_tradnl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386378-7F72-4F9C-A894-7B2F2DCFAD2C}" type="slidenum">
              <a:rPr lang="es-ES_tradnl" smtClean="0"/>
              <a:pPr/>
              <a:t>66</a:t>
            </a:fld>
            <a:endParaRPr lang="es-ES_tradnl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Text Box 556"/>
          <p:cNvSpPr txBox="1">
            <a:spLocks/>
          </p:cNvSpPr>
          <p:nvPr/>
        </p:nvSpPr>
        <p:spPr>
          <a:xfrm>
            <a:off x="3884988" y="8684772"/>
            <a:ext cx="2971431" cy="457779"/>
          </a:xfrm>
          <a:prstGeom prst="rect">
            <a:avLst/>
          </a:prstGeom>
          <a:noFill/>
          <a:ln>
            <a:noFill/>
          </a:ln>
        </p:spPr>
        <p:txBody>
          <a:bodyPr lIns="91428" tIns="45714" rIns="91428" bIns="45714" numCol="1" anchor="b"/>
          <a:lstStyle/>
          <a:p>
            <a:pPr algn="r" defTabSz="914871"/>
            <a:r>
              <a:rPr lang="en-US" sz="1200" dirty="0" smtClean="0"/>
              <a:t>*</a:t>
            </a:r>
          </a:p>
        </p:txBody>
      </p:sp>
      <p:sp>
        <p:nvSpPr>
          <p:cNvPr id="557" name="Text Box 557"/>
          <p:cNvSpPr txBox="1">
            <a:spLocks/>
          </p:cNvSpPr>
          <p:nvPr/>
        </p:nvSpPr>
        <p:spPr>
          <a:xfrm>
            <a:off x="3884988" y="8684772"/>
            <a:ext cx="2971431" cy="457779"/>
          </a:xfrm>
          <a:prstGeom prst="rect">
            <a:avLst/>
          </a:prstGeom>
          <a:noFill/>
          <a:ln>
            <a:noFill/>
          </a:ln>
        </p:spPr>
        <p:txBody>
          <a:bodyPr lIns="92034" tIns="46018" rIns="92034" bIns="46018" numCol="1" anchor="b"/>
          <a:lstStyle/>
          <a:p>
            <a:pPr algn="r" defTabSz="878817"/>
            <a:r>
              <a:rPr lang="en-US" sz="1200" dirty="0" smtClean="0"/>
              <a:t>*</a:t>
            </a:r>
          </a:p>
        </p:txBody>
      </p:sp>
      <p:sp>
        <p:nvSpPr>
          <p:cNvPr id="558" name="Text Box 558"/>
          <p:cNvSpPr>
            <a:spLocks noGrp="1" noRot="1" noChangeAspec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prstGeom prst="rect">
            <a:avLst/>
          </a:prstGeom>
        </p:spPr>
      </p:sp>
      <p:sp>
        <p:nvSpPr>
          <p:cNvPr id="559" name="Text Box 559"/>
          <p:cNvSpPr>
            <a:spLocks noGrp="1"/>
          </p:cNvSpPr>
          <p:nvPr>
            <p:ph type="body" idx="1"/>
          </p:nvPr>
        </p:nvSpPr>
        <p:spPr>
          <a:xfrm>
            <a:off x="685958" y="4343111"/>
            <a:ext cx="5486083" cy="4115669"/>
          </a:xfrm>
          <a:prstGeom prst="rect">
            <a:avLst/>
          </a:prstGeom>
        </p:spPr>
        <p:txBody>
          <a:bodyPr wrap="square" lIns="92034" tIns="46018" rIns="92034" bIns="46018" numCol="1" anchor="t"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5549AA-E67C-4107-8419-60CBB3C53C12}" type="slidenum">
              <a:rPr lang="es-ES_tradnl" smtClean="0"/>
              <a:pPr/>
              <a:t>13</a:t>
            </a:fld>
            <a:endParaRPr lang="es-ES_tradnl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FF7DE5-5D85-4718-BCC7-7665E0D006CE}" type="slidenum">
              <a:rPr lang="es-ES_tradnl" altLang="es-AR"/>
              <a:pPr/>
              <a:t>14</a:t>
            </a:fld>
            <a:endParaRPr lang="es-ES_tradnl" altLang="es-AR"/>
          </a:p>
        </p:txBody>
      </p:sp>
      <p:sp>
        <p:nvSpPr>
          <p:cNvPr id="24579" name="Rectángulo 7"/>
          <p:cNvSpPr txBox="1">
            <a:spLocks noGrp="1" noChangeArrowheads="1"/>
          </p:cNvSpPr>
          <p:nvPr/>
        </p:nvSpPr>
        <p:spPr bwMode="auto">
          <a:xfrm>
            <a:off x="3884988" y="8684773"/>
            <a:ext cx="2971431" cy="457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34" tIns="46018" rIns="92034" bIns="46018" anchor="b"/>
          <a:lstStyle/>
          <a:p>
            <a:pPr algn="r" defTabSz="878817"/>
            <a:fld id="{43BCF341-6D86-4C9D-BC95-B5425DC06E8E}" type="slidenum">
              <a:rPr lang="es-ES_tradnl" altLang="es-AR" sz="1200"/>
              <a:pPr algn="r" defTabSz="878817"/>
              <a:t>14</a:t>
            </a:fld>
            <a:endParaRPr lang="es-ES_tradnl" altLang="es-AR" sz="1200" dirty="0"/>
          </a:p>
        </p:txBody>
      </p:sp>
      <p:sp>
        <p:nvSpPr>
          <p:cNvPr id="24580" name="Rectángulo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ln cap="flat"/>
        </p:spPr>
      </p:sp>
      <p:sp>
        <p:nvSpPr>
          <p:cNvPr id="24581" name="Rectángulo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34" tIns="46018" rIns="92034" bIns="46018"/>
          <a:lstStyle/>
          <a:p>
            <a:pPr eaLnBrk="1" hangingPunct="1"/>
            <a:endParaRPr lang="es-ES" altLang="es-A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81C0C9-97C3-44FE-8750-D45B32EE7463}" type="slidenum">
              <a:rPr lang="es-ES_tradnl" smtClean="0"/>
              <a:pPr/>
              <a:t>18</a:t>
            </a:fld>
            <a:endParaRPr lang="es-ES_tradnl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Text Box 564"/>
          <p:cNvSpPr txBox="1">
            <a:spLocks/>
          </p:cNvSpPr>
          <p:nvPr/>
        </p:nvSpPr>
        <p:spPr>
          <a:xfrm>
            <a:off x="3884988" y="8684772"/>
            <a:ext cx="2971431" cy="457779"/>
          </a:xfrm>
          <a:prstGeom prst="rect">
            <a:avLst/>
          </a:prstGeom>
          <a:noFill/>
          <a:ln>
            <a:noFill/>
          </a:ln>
        </p:spPr>
        <p:txBody>
          <a:bodyPr lIns="91428" tIns="45714" rIns="91428" bIns="45714" numCol="1" anchor="b"/>
          <a:lstStyle/>
          <a:p>
            <a:pPr algn="r" defTabSz="914871"/>
            <a:r>
              <a:rPr lang="en-US" sz="1200" dirty="0" smtClean="0"/>
              <a:t>*</a:t>
            </a:r>
          </a:p>
        </p:txBody>
      </p:sp>
      <p:sp>
        <p:nvSpPr>
          <p:cNvPr id="565" name="Text Box 565"/>
          <p:cNvSpPr txBox="1">
            <a:spLocks/>
          </p:cNvSpPr>
          <p:nvPr/>
        </p:nvSpPr>
        <p:spPr>
          <a:xfrm>
            <a:off x="3884988" y="8684772"/>
            <a:ext cx="2971431" cy="457779"/>
          </a:xfrm>
          <a:prstGeom prst="rect">
            <a:avLst/>
          </a:prstGeom>
          <a:noFill/>
          <a:ln>
            <a:noFill/>
          </a:ln>
        </p:spPr>
        <p:txBody>
          <a:bodyPr lIns="92034" tIns="46018" rIns="92034" bIns="46018" numCol="1" anchor="b"/>
          <a:lstStyle/>
          <a:p>
            <a:pPr algn="r" defTabSz="878817"/>
            <a:r>
              <a:rPr lang="en-US" sz="1200" dirty="0" smtClean="0">
                <a:solidFill>
                  <a:srgbClr val="000000"/>
                </a:solidFill>
              </a:rPr>
              <a:t>*</a:t>
            </a:r>
          </a:p>
        </p:txBody>
      </p:sp>
      <p:sp>
        <p:nvSpPr>
          <p:cNvPr id="566" name="Text Box 566"/>
          <p:cNvSpPr>
            <a:spLocks noGrp="1" noRot="1" noChangeAspec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prstGeom prst="rect">
            <a:avLst/>
          </a:prstGeom>
        </p:spPr>
      </p:sp>
      <p:sp>
        <p:nvSpPr>
          <p:cNvPr id="567" name="Text Box 567"/>
          <p:cNvSpPr>
            <a:spLocks noGrp="1"/>
          </p:cNvSpPr>
          <p:nvPr>
            <p:ph type="body" idx="1"/>
          </p:nvPr>
        </p:nvSpPr>
        <p:spPr>
          <a:xfrm>
            <a:off x="685958" y="4343111"/>
            <a:ext cx="5486083" cy="4115669"/>
          </a:xfrm>
          <a:prstGeom prst="rect">
            <a:avLst/>
          </a:prstGeom>
        </p:spPr>
        <p:txBody>
          <a:bodyPr wrap="square" lIns="92034" tIns="46018" rIns="92034" bIns="46018" numCol="1" anchor="t"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Text Box 568"/>
          <p:cNvSpPr txBox="1">
            <a:spLocks/>
          </p:cNvSpPr>
          <p:nvPr/>
        </p:nvSpPr>
        <p:spPr>
          <a:xfrm>
            <a:off x="3884988" y="8684772"/>
            <a:ext cx="2971431" cy="457779"/>
          </a:xfrm>
          <a:prstGeom prst="rect">
            <a:avLst/>
          </a:prstGeom>
          <a:noFill/>
          <a:ln>
            <a:noFill/>
          </a:ln>
        </p:spPr>
        <p:txBody>
          <a:bodyPr lIns="91428" tIns="45714" rIns="91428" bIns="45714" numCol="1" anchor="b"/>
          <a:lstStyle/>
          <a:p>
            <a:pPr algn="r" defTabSz="914871"/>
            <a:r>
              <a:rPr lang="en-US" sz="1200" dirty="0" smtClean="0"/>
              <a:t>*</a:t>
            </a:r>
          </a:p>
        </p:txBody>
      </p:sp>
      <p:sp>
        <p:nvSpPr>
          <p:cNvPr id="569" name="Text Box 569"/>
          <p:cNvSpPr txBox="1">
            <a:spLocks/>
          </p:cNvSpPr>
          <p:nvPr/>
        </p:nvSpPr>
        <p:spPr>
          <a:xfrm>
            <a:off x="3884988" y="8684772"/>
            <a:ext cx="2971431" cy="457779"/>
          </a:xfrm>
          <a:prstGeom prst="rect">
            <a:avLst/>
          </a:prstGeom>
          <a:noFill/>
          <a:ln>
            <a:noFill/>
          </a:ln>
        </p:spPr>
        <p:txBody>
          <a:bodyPr lIns="92034" tIns="46018" rIns="92034" bIns="46018" numCol="1" anchor="b"/>
          <a:lstStyle/>
          <a:p>
            <a:pPr algn="r" defTabSz="878817"/>
            <a:r>
              <a:rPr lang="en-US" sz="1200" dirty="0" smtClean="0"/>
              <a:t>*</a:t>
            </a:r>
          </a:p>
        </p:txBody>
      </p:sp>
      <p:sp>
        <p:nvSpPr>
          <p:cNvPr id="570" name="Text Box 570"/>
          <p:cNvSpPr>
            <a:spLocks noGrp="1" noRot="1" noChangeAspec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prstGeom prst="rect">
            <a:avLst/>
          </a:prstGeom>
        </p:spPr>
      </p:sp>
      <p:sp>
        <p:nvSpPr>
          <p:cNvPr id="571" name="Text Box 571"/>
          <p:cNvSpPr>
            <a:spLocks noGrp="1"/>
          </p:cNvSpPr>
          <p:nvPr>
            <p:ph type="body" idx="1"/>
          </p:nvPr>
        </p:nvSpPr>
        <p:spPr>
          <a:xfrm>
            <a:off x="685958" y="4343111"/>
            <a:ext cx="5486083" cy="4115669"/>
          </a:xfrm>
          <a:prstGeom prst="rect">
            <a:avLst/>
          </a:prstGeom>
        </p:spPr>
        <p:txBody>
          <a:bodyPr wrap="square" lIns="92034" tIns="46018" rIns="92034" bIns="46018" numCol="1" anchor="t"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26EE6B-B157-4189-8A98-2032C2E16BC0}" type="slidenum">
              <a:rPr lang="es-ES_tradnl" smtClean="0"/>
              <a:pPr/>
              <a:t>29</a:t>
            </a:fld>
            <a:endParaRPr lang="es-ES_tradnl" smtClean="0"/>
          </a:p>
        </p:txBody>
      </p:sp>
      <p:sp>
        <p:nvSpPr>
          <p:cNvPr id="47107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47108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75" tIns="44443" rIns="90475" bIns="44443" anchor="b"/>
          <a:lstStyle/>
          <a:p>
            <a:pPr algn="r" eaLnBrk="0" hangingPunct="0"/>
            <a:r>
              <a:rPr lang="es-ES" sz="1200" u="sng">
                <a:latin typeface="Arial" charset="0"/>
              </a:rPr>
              <a:t>4</a:t>
            </a:r>
          </a:p>
        </p:txBody>
      </p:sp>
      <p:sp>
        <p:nvSpPr>
          <p:cNvPr id="47109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47110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47111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2150"/>
            <a:ext cx="4554538" cy="3416300"/>
          </a:xfrm>
          <a:ln cap="flat"/>
        </p:spPr>
      </p:sp>
      <p:sp>
        <p:nvSpPr>
          <p:cNvPr id="47112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90475" tIns="44443" rIns="90475" bIns="44443"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2B93E9-003E-4E71-89BD-140C64BDBC50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5CEF0A-FB6B-468C-8405-4DCB9A1A37A2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54D429-28A7-4A50-9D54-58539B291588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93987-8D7B-4EBE-8378-84F84922806E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8C1CDA-BF75-4D27-A930-318BBD27DB5A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168D36-2338-453D-877A-35733E77EFD7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6D4549-CC86-48B1-A4BD-4C9A45167B98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0C2484-BBD7-4CC1-B770-1D71A35E7EEB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ED5B71-0048-474B-A9AF-4B675C9032CE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1F70B-ECC1-413E-9BF2-8CA7093DAE2F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A13DE6-EE3C-46AD-8AB3-951B9763E4EC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0D174FF-ECF8-406F-97E9-13860B4E0632}" type="slidenum">
              <a:rPr lang="es-ES_tradnl" smtClean="0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642938"/>
            <a:ext cx="8715375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88" y="2714625"/>
            <a:ext cx="8229600" cy="1143000"/>
          </a:xfrm>
        </p:spPr>
        <p:txBody>
          <a:bodyPr/>
          <a:lstStyle/>
          <a:p>
            <a:pPr algn="ctr">
              <a:defRPr/>
            </a:pPr>
            <a:r>
              <a:rPr lang="es-ES_tradnl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QUÍMICA BIOLÓGICA</a:t>
            </a:r>
            <a:endParaRPr lang="es-A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1571604" y="1571612"/>
            <a:ext cx="57150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_tradnl" sz="32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LIC. </a:t>
            </a:r>
            <a:r>
              <a:rPr lang="es-ES_tradnl" sz="3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NUTRICIÓN</a:t>
            </a:r>
          </a:p>
        </p:txBody>
      </p:sp>
      <p:sp>
        <p:nvSpPr>
          <p:cNvPr id="2053" name="8 CuadroTexto"/>
          <p:cNvSpPr txBox="1">
            <a:spLocks noChangeArrowheads="1"/>
          </p:cNvSpPr>
          <p:nvPr/>
        </p:nvSpPr>
        <p:spPr bwMode="auto">
          <a:xfrm>
            <a:off x="4429124" y="4429132"/>
            <a:ext cx="12811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3200" dirty="0" smtClean="0">
                <a:solidFill>
                  <a:srgbClr val="C00000"/>
                </a:solidFill>
                <a:latin typeface="Arial Black" pitchFamily="34" charset="0"/>
              </a:rPr>
              <a:t>2016</a:t>
            </a:r>
            <a:endParaRPr lang="es-AR" sz="32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2054" name="Picture 10" descr="Escudo_UNS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858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6 CuadroTexto"/>
          <p:cNvSpPr txBox="1">
            <a:spLocks noChangeArrowheads="1"/>
          </p:cNvSpPr>
          <p:nvPr/>
        </p:nvSpPr>
        <p:spPr bwMode="auto">
          <a:xfrm>
            <a:off x="6715125" y="6211888"/>
            <a:ext cx="2365375" cy="646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_tradnl"/>
          </a:p>
          <a:p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to 2"/>
          <p:cNvGraphicFramePr>
            <a:graphicFrameLocks noChangeAspect="1"/>
          </p:cNvGraphicFramePr>
          <p:nvPr/>
        </p:nvGraphicFramePr>
        <p:xfrm>
          <a:off x="468313" y="404813"/>
          <a:ext cx="8170862" cy="6129337"/>
        </p:xfrm>
        <a:graphic>
          <a:graphicData uri="http://schemas.openxmlformats.org/presentationml/2006/ole">
            <p:oleObj spid="_x0000_s2050" name="Foto de Photo Editor" r:id="rId3" imgW="4076190" imgH="430476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0584" y="1285860"/>
            <a:ext cx="8034543" cy="435771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4475163"/>
            <a:ext cx="4929187" cy="238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8" y="-3175"/>
            <a:ext cx="571500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3 CuadroTexto"/>
          <p:cNvSpPr txBox="1">
            <a:spLocks noChangeArrowheads="1"/>
          </p:cNvSpPr>
          <p:nvPr/>
        </p:nvSpPr>
        <p:spPr bwMode="auto">
          <a:xfrm>
            <a:off x="5732463" y="5857875"/>
            <a:ext cx="34115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>
                <a:solidFill>
                  <a:srgbClr val="0033CC"/>
                </a:solidFill>
                <a:latin typeface="Calibri" pitchFamily="34" charset="0"/>
              </a:rPr>
              <a:t> </a:t>
            </a:r>
            <a:r>
              <a:rPr lang="es-ES_tradnl" sz="1200" b="1">
                <a:latin typeface="Calibri" pitchFamily="34" charset="0"/>
              </a:rPr>
              <a:t>LEHNINGER, A.L., "Principios de Bioquímica", </a:t>
            </a:r>
          </a:p>
          <a:p>
            <a:r>
              <a:rPr lang="es-ES_tradnl" sz="1200" b="1">
                <a:latin typeface="Calibri" pitchFamily="34" charset="0"/>
              </a:rPr>
              <a:t>Ed. Omega, 4ª ed. (2008)</a:t>
            </a:r>
          </a:p>
          <a:p>
            <a:endParaRPr lang="es-AR"/>
          </a:p>
        </p:txBody>
      </p:sp>
      <p:sp>
        <p:nvSpPr>
          <p:cNvPr id="5" name="4 CuadroTexto"/>
          <p:cNvSpPr txBox="1"/>
          <p:nvPr/>
        </p:nvSpPr>
        <p:spPr>
          <a:xfrm>
            <a:off x="5857875" y="1214438"/>
            <a:ext cx="2538413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_tradnl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Cuerpos Cetónicos</a:t>
            </a:r>
          </a:p>
          <a:p>
            <a:pPr algn="ctr">
              <a:defRPr/>
            </a:pPr>
            <a:r>
              <a:rPr lang="es-ES_tradnl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el Ayuno</a:t>
            </a:r>
            <a:endParaRPr lang="es-AR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29288" cy="643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4772025" y="0"/>
            <a:ext cx="4371975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_tradnl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Formación y exportación de </a:t>
            </a:r>
          </a:p>
          <a:p>
            <a:pPr algn="ctr">
              <a:defRPr/>
            </a:pPr>
            <a:r>
              <a:rPr lang="es-ES_tradnl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Cuerpos Cetónicos </a:t>
            </a:r>
          </a:p>
          <a:p>
            <a:pPr algn="ctr">
              <a:defRPr/>
            </a:pPr>
            <a:r>
              <a:rPr lang="es-ES_tradnl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desde el Hígado</a:t>
            </a:r>
            <a:endParaRPr lang="es-AR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892" name="6 CuadroTexto"/>
          <p:cNvSpPr txBox="1">
            <a:spLocks noChangeArrowheads="1"/>
          </p:cNvSpPr>
          <p:nvPr/>
        </p:nvSpPr>
        <p:spPr bwMode="auto">
          <a:xfrm>
            <a:off x="6215063" y="1854821"/>
            <a:ext cx="2282997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sz="1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Diabetes no tratada </a:t>
            </a:r>
          </a:p>
          <a:p>
            <a:pPr>
              <a:buFont typeface="Wingdings" pitchFamily="2" charset="2"/>
              <a:buChar char="ü"/>
            </a:pPr>
            <a:r>
              <a:rPr lang="es-ES_tradnl" sz="1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Dieta </a:t>
            </a:r>
            <a:r>
              <a:rPr lang="es-ES_tradnl" sz="1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estricta</a:t>
            </a:r>
          </a:p>
          <a:p>
            <a:pPr>
              <a:buFont typeface="Wingdings" pitchFamily="2" charset="2"/>
              <a:buChar char="ü"/>
            </a:pPr>
            <a:r>
              <a:rPr lang="es-ES_tradnl" sz="1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Ayuno</a:t>
            </a:r>
            <a:endParaRPr lang="es-ES_tradnl" sz="1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s-ES_tradnl" dirty="0"/>
          </a:p>
          <a:p>
            <a:endParaRPr lang="es-ES_tradnl" dirty="0" smtClean="0"/>
          </a:p>
          <a:p>
            <a:r>
              <a:rPr lang="es-ES_tradnl" b="1" dirty="0" smtClean="0"/>
              <a:t>Gluconeogénesis</a:t>
            </a:r>
            <a:endParaRPr lang="es-ES_tradnl" b="1" dirty="0"/>
          </a:p>
          <a:p>
            <a:endParaRPr lang="es-ES_tradnl" b="1" dirty="0"/>
          </a:p>
          <a:p>
            <a:r>
              <a:rPr lang="es-ES_tradnl" b="1" dirty="0"/>
              <a:t>Ciclo de </a:t>
            </a:r>
            <a:r>
              <a:rPr lang="es-ES_tradnl" b="1" dirty="0" err="1"/>
              <a:t>krebs</a:t>
            </a:r>
            <a:endParaRPr lang="es-ES_tradnl" b="1" dirty="0"/>
          </a:p>
          <a:p>
            <a:endParaRPr lang="es-ES_tradnl" b="1" dirty="0"/>
          </a:p>
          <a:p>
            <a:r>
              <a:rPr lang="es-ES_tradnl" b="1" dirty="0" err="1"/>
              <a:t>Cetogénesis</a:t>
            </a:r>
            <a:endParaRPr lang="es-AR" b="1" dirty="0"/>
          </a:p>
        </p:txBody>
      </p:sp>
      <p:sp>
        <p:nvSpPr>
          <p:cNvPr id="8" name="7 Flecha arriba"/>
          <p:cNvSpPr/>
          <p:nvPr/>
        </p:nvSpPr>
        <p:spPr>
          <a:xfrm flipV="1">
            <a:off x="6143625" y="3500441"/>
            <a:ext cx="142875" cy="357187"/>
          </a:xfrm>
          <a:prstGeom prst="upArrow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 dirty="0">
              <a:solidFill>
                <a:srgbClr val="C00000"/>
              </a:solidFill>
            </a:endParaRPr>
          </a:p>
        </p:txBody>
      </p:sp>
      <p:sp>
        <p:nvSpPr>
          <p:cNvPr id="9" name="8 Flecha arriba"/>
          <p:cNvSpPr/>
          <p:nvPr/>
        </p:nvSpPr>
        <p:spPr>
          <a:xfrm>
            <a:off x="6143625" y="4000506"/>
            <a:ext cx="127000" cy="28575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 dirty="0">
              <a:solidFill>
                <a:srgbClr val="C00000"/>
              </a:solidFill>
            </a:endParaRPr>
          </a:p>
        </p:txBody>
      </p:sp>
      <p:sp>
        <p:nvSpPr>
          <p:cNvPr id="10" name="9 Flecha arriba"/>
          <p:cNvSpPr/>
          <p:nvPr/>
        </p:nvSpPr>
        <p:spPr>
          <a:xfrm>
            <a:off x="6143625" y="3071810"/>
            <a:ext cx="127000" cy="28575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 dirty="0">
              <a:solidFill>
                <a:srgbClr val="C00000"/>
              </a:solidFill>
            </a:endParaRPr>
          </a:p>
        </p:txBody>
      </p:sp>
      <p:sp>
        <p:nvSpPr>
          <p:cNvPr id="13" name="12 Elipse"/>
          <p:cNvSpPr/>
          <p:nvPr/>
        </p:nvSpPr>
        <p:spPr>
          <a:xfrm>
            <a:off x="428625" y="3071813"/>
            <a:ext cx="785813" cy="571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16" name="15 Rectángulo redondeado"/>
          <p:cNvSpPr/>
          <p:nvPr/>
        </p:nvSpPr>
        <p:spPr>
          <a:xfrm>
            <a:off x="1928813" y="3071813"/>
            <a:ext cx="1071562" cy="428625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17" name="16 Rectángulo redondeado"/>
          <p:cNvSpPr/>
          <p:nvPr/>
        </p:nvSpPr>
        <p:spPr>
          <a:xfrm>
            <a:off x="1571625" y="1285875"/>
            <a:ext cx="1785938" cy="714375"/>
          </a:xfrm>
          <a:prstGeom prst="roundRect">
            <a:avLst>
              <a:gd name="adj" fmla="val 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37900" name="18 CuadroTexto"/>
          <p:cNvSpPr txBox="1">
            <a:spLocks noChangeArrowheads="1"/>
          </p:cNvSpPr>
          <p:nvPr/>
        </p:nvSpPr>
        <p:spPr bwMode="auto">
          <a:xfrm>
            <a:off x="5797550" y="4746646"/>
            <a:ext cx="3275013" cy="17541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_tradnl" dirty="0"/>
              <a:t> </a:t>
            </a:r>
            <a:r>
              <a:rPr lang="es-ES_tradnl" dirty="0" err="1"/>
              <a:t>Acetoacetato</a:t>
            </a:r>
            <a:r>
              <a:rPr lang="es-ES_tradnl" dirty="0"/>
              <a:t> y de </a:t>
            </a:r>
          </a:p>
          <a:p>
            <a:pPr algn="ctr"/>
            <a:r>
              <a:rPr lang="es-ES_tradnl" dirty="0"/>
              <a:t> D-3-Hidroxibutirato en sangre</a:t>
            </a:r>
          </a:p>
          <a:p>
            <a:pPr algn="ctr"/>
            <a:endParaRPr lang="es-ES_tradnl" dirty="0"/>
          </a:p>
          <a:p>
            <a:pPr algn="ctr"/>
            <a:r>
              <a:rPr lang="es-ES_tradnl" dirty="0"/>
              <a:t> pH sanguíneo</a:t>
            </a:r>
          </a:p>
          <a:p>
            <a:pPr algn="ctr"/>
            <a:r>
              <a:rPr lang="es-ES_tradnl" i="1" dirty="0"/>
              <a:t>provoca</a:t>
            </a:r>
          </a:p>
          <a:p>
            <a:pPr algn="ctr"/>
            <a:r>
              <a:rPr lang="es-ES_tradnl" b="1" dirty="0"/>
              <a:t> ACIDOSIS ó CETOSIS</a:t>
            </a:r>
            <a:endParaRPr lang="es-AR" b="1" dirty="0"/>
          </a:p>
        </p:txBody>
      </p:sp>
      <p:sp>
        <p:nvSpPr>
          <p:cNvPr id="20" name="19 Flecha arriba"/>
          <p:cNvSpPr/>
          <p:nvPr/>
        </p:nvSpPr>
        <p:spPr>
          <a:xfrm>
            <a:off x="6159512" y="4857762"/>
            <a:ext cx="127000" cy="28575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 dirty="0">
              <a:solidFill>
                <a:srgbClr val="C00000"/>
              </a:solidFill>
            </a:endParaRPr>
          </a:p>
        </p:txBody>
      </p:sp>
      <p:sp>
        <p:nvSpPr>
          <p:cNvPr id="21" name="20 Flecha arriba"/>
          <p:cNvSpPr/>
          <p:nvPr/>
        </p:nvSpPr>
        <p:spPr>
          <a:xfrm flipV="1">
            <a:off x="6715141" y="5429264"/>
            <a:ext cx="142875" cy="357188"/>
          </a:xfrm>
          <a:prstGeom prst="upArrow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 dirty="0">
              <a:solidFill>
                <a:srgbClr val="C00000"/>
              </a:solidFill>
            </a:endParaRPr>
          </a:p>
        </p:txBody>
      </p:sp>
      <p:sp>
        <p:nvSpPr>
          <p:cNvPr id="22" name="21 CuadroTexto"/>
          <p:cNvSpPr txBox="1">
            <a:spLocks noChangeArrowheads="1"/>
          </p:cNvSpPr>
          <p:nvPr/>
        </p:nvSpPr>
        <p:spPr bwMode="auto">
          <a:xfrm>
            <a:off x="5643563" y="2817821"/>
            <a:ext cx="3429000" cy="17541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_tradnl"/>
          </a:p>
          <a:p>
            <a:r>
              <a:rPr lang="es-ES_tradnl"/>
              <a:t>                                      </a:t>
            </a:r>
          </a:p>
          <a:p>
            <a:endParaRPr lang="es-ES_tradnl"/>
          </a:p>
          <a:p>
            <a:endParaRPr lang="es-ES_tradnl"/>
          </a:p>
          <a:p>
            <a:endParaRPr lang="es-ES_tradnl"/>
          </a:p>
          <a:p>
            <a:endParaRPr lang="es-AR"/>
          </a:p>
        </p:txBody>
      </p:sp>
      <p:sp>
        <p:nvSpPr>
          <p:cNvPr id="18" name="17 CuadroTexto"/>
          <p:cNvSpPr txBox="1">
            <a:spLocks noChangeArrowheads="1"/>
          </p:cNvSpPr>
          <p:nvPr/>
        </p:nvSpPr>
        <p:spPr bwMode="auto">
          <a:xfrm>
            <a:off x="5643570" y="4714884"/>
            <a:ext cx="3429000" cy="17541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_tradnl"/>
          </a:p>
          <a:p>
            <a:r>
              <a:rPr lang="es-ES_tradnl"/>
              <a:t>                                      </a:t>
            </a:r>
          </a:p>
          <a:p>
            <a:endParaRPr lang="es-ES_tradnl"/>
          </a:p>
          <a:p>
            <a:endParaRPr lang="es-ES_tradnl"/>
          </a:p>
          <a:p>
            <a:endParaRPr lang="es-ES_tradnl"/>
          </a:p>
          <a:p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7" grpId="0" animBg="1"/>
      <p:bldP spid="22" grpId="0" animBg="1"/>
      <p:bldP spid="18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928662" y="785794"/>
            <a:ext cx="7286675" cy="5262979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es-ES" sz="2800" b="1" dirty="0" smtClean="0"/>
              <a:t>El</a:t>
            </a:r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hígado </a:t>
            </a:r>
            <a:r>
              <a:rPr lang="es-ES" sz="2800" b="1" dirty="0" smtClean="0"/>
              <a:t>es el principal tejido para la síntesis de  </a:t>
            </a:r>
            <a:r>
              <a:rPr lang="es-ES" sz="2800" b="1" dirty="0" err="1" smtClean="0"/>
              <a:t>novo</a:t>
            </a:r>
            <a:r>
              <a:rPr lang="es-ES" sz="2800" b="1" dirty="0" smtClean="0"/>
              <a:t> de ácidos grasos. </a:t>
            </a:r>
          </a:p>
          <a:p>
            <a:r>
              <a:rPr lang="es-ES" sz="2800" b="1" dirty="0" smtClean="0"/>
              <a:t>El consumo excesivo de sacarosa activa esta síntesis debido a que la ingesta energética de la dieta supera las necesidades del organismo. Estos ácidos grasos servirán para la síntesis de triglicéridos que serán transportados por las VLDL hacia tejido adiposo y tejido muscular.</a:t>
            </a:r>
          </a:p>
          <a:p>
            <a:endParaRPr lang="es-ES" sz="2800" b="1" dirty="0" smtClean="0"/>
          </a:p>
          <a:p>
            <a:r>
              <a:rPr lang="es-ES" sz="2800" b="1" dirty="0" smtClean="0"/>
              <a:t> Explique el mecanismo por el cuál </a:t>
            </a:r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 excesivo consumo de sacarosa conduce a un aumento del depósito de grasas en tejido adiposo</a:t>
            </a:r>
            <a:r>
              <a:rPr lang="es-ES" sz="2800" b="1" dirty="0" smtClean="0"/>
              <a:t>.</a:t>
            </a:r>
            <a:endParaRPr lang="es-A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s-ES" sz="2800" b="1">
                <a:solidFill>
                  <a:srgbClr val="C00000"/>
                </a:solidFill>
              </a:rPr>
              <a:t>REGULACION </a:t>
            </a:r>
          </a:p>
          <a:p>
            <a:pPr algn="ctr"/>
            <a:r>
              <a:rPr lang="es-ES" sz="2800" b="1">
                <a:solidFill>
                  <a:srgbClr val="C00000"/>
                </a:solidFill>
              </a:rPr>
              <a:t>DE LA BIOSINTESIS de Ac. GRASOS</a:t>
            </a:r>
          </a:p>
        </p:txBody>
      </p:sp>
      <p:sp>
        <p:nvSpPr>
          <p:cNvPr id="35843" name="Text Box 5"/>
          <p:cNvSpPr txBox="1">
            <a:spLocks noChangeArrowheads="1"/>
          </p:cNvSpPr>
          <p:nvPr/>
        </p:nvSpPr>
        <p:spPr bwMode="auto">
          <a:xfrm>
            <a:off x="3421063" y="1700213"/>
            <a:ext cx="1079500" cy="406400"/>
          </a:xfrm>
          <a:prstGeom prst="rect">
            <a:avLst/>
          </a:prstGeom>
          <a:solidFill>
            <a:srgbClr val="CCEC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 b="1"/>
              <a:t>Citrato</a:t>
            </a:r>
            <a:endParaRPr lang="es-ES"/>
          </a:p>
        </p:txBody>
      </p:sp>
      <p:sp>
        <p:nvSpPr>
          <p:cNvPr id="35844" name="Text Box 6"/>
          <p:cNvSpPr txBox="1">
            <a:spLocks noChangeArrowheads="1"/>
          </p:cNvSpPr>
          <p:nvPr/>
        </p:nvSpPr>
        <p:spPr bwMode="auto">
          <a:xfrm>
            <a:off x="3276600" y="3167063"/>
            <a:ext cx="1728788" cy="406400"/>
          </a:xfrm>
          <a:prstGeom prst="rect">
            <a:avLst/>
          </a:prstGeom>
          <a:solidFill>
            <a:srgbClr val="CCEC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000" b="1"/>
              <a:t>Acetil-CoA</a:t>
            </a:r>
            <a:endParaRPr lang="es-ES"/>
          </a:p>
        </p:txBody>
      </p:sp>
      <p:sp>
        <p:nvSpPr>
          <p:cNvPr id="35845" name="Text Box 7"/>
          <p:cNvSpPr txBox="1">
            <a:spLocks noChangeArrowheads="1"/>
          </p:cNvSpPr>
          <p:nvPr/>
        </p:nvSpPr>
        <p:spPr bwMode="auto">
          <a:xfrm>
            <a:off x="3276600" y="4462463"/>
            <a:ext cx="1728788" cy="406400"/>
          </a:xfrm>
          <a:prstGeom prst="rect">
            <a:avLst/>
          </a:prstGeom>
          <a:solidFill>
            <a:srgbClr val="CCEC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000" b="1"/>
              <a:t>Malonil-CoA</a:t>
            </a:r>
            <a:endParaRPr lang="es-ES"/>
          </a:p>
        </p:txBody>
      </p:sp>
      <p:sp>
        <p:nvSpPr>
          <p:cNvPr id="35846" name="Text Box 8"/>
          <p:cNvSpPr txBox="1">
            <a:spLocks noChangeArrowheads="1"/>
          </p:cNvSpPr>
          <p:nvPr/>
        </p:nvSpPr>
        <p:spPr bwMode="auto">
          <a:xfrm>
            <a:off x="3276600" y="5902325"/>
            <a:ext cx="2016125" cy="406400"/>
          </a:xfrm>
          <a:prstGeom prst="rect">
            <a:avLst/>
          </a:prstGeom>
          <a:solidFill>
            <a:srgbClr val="CCEC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 b="1"/>
              <a:t>Palmitoil-CoA</a:t>
            </a:r>
            <a:endParaRPr lang="es-ES"/>
          </a:p>
        </p:txBody>
      </p:sp>
      <p:sp>
        <p:nvSpPr>
          <p:cNvPr id="35847" name="Line 9"/>
          <p:cNvSpPr>
            <a:spLocks noChangeShapeType="1"/>
          </p:cNvSpPr>
          <p:nvPr/>
        </p:nvSpPr>
        <p:spPr bwMode="auto">
          <a:xfrm>
            <a:off x="3924300" y="2276475"/>
            <a:ext cx="0" cy="7207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5848" name="Line 10"/>
          <p:cNvSpPr>
            <a:spLocks noChangeShapeType="1"/>
          </p:cNvSpPr>
          <p:nvPr/>
        </p:nvSpPr>
        <p:spPr bwMode="auto">
          <a:xfrm>
            <a:off x="3995738" y="3644900"/>
            <a:ext cx="0" cy="7207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5849" name="Line 11"/>
          <p:cNvSpPr>
            <a:spLocks noChangeShapeType="1"/>
          </p:cNvSpPr>
          <p:nvPr/>
        </p:nvSpPr>
        <p:spPr bwMode="auto">
          <a:xfrm>
            <a:off x="4067175" y="5084763"/>
            <a:ext cx="0" cy="1793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5850" name="Text Box 12"/>
          <p:cNvSpPr txBox="1">
            <a:spLocks noChangeArrowheads="1"/>
          </p:cNvSpPr>
          <p:nvPr/>
        </p:nvSpPr>
        <p:spPr bwMode="auto">
          <a:xfrm>
            <a:off x="3571875" y="2286000"/>
            <a:ext cx="1657350" cy="338138"/>
          </a:xfrm>
          <a:prstGeom prst="rect">
            <a:avLst/>
          </a:prstGeom>
          <a:solidFill>
            <a:srgbClr val="DDDDDD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b="1" i="1"/>
              <a:t>Citrato liasa</a:t>
            </a:r>
            <a:r>
              <a:rPr lang="es-ES" sz="1600"/>
              <a:t> </a:t>
            </a:r>
          </a:p>
        </p:txBody>
      </p:sp>
      <p:sp>
        <p:nvSpPr>
          <p:cNvPr id="35851" name="Text Box 13"/>
          <p:cNvSpPr txBox="1">
            <a:spLocks noChangeArrowheads="1"/>
          </p:cNvSpPr>
          <p:nvPr/>
        </p:nvSpPr>
        <p:spPr bwMode="auto">
          <a:xfrm>
            <a:off x="4211638" y="3643313"/>
            <a:ext cx="1931987" cy="708025"/>
          </a:xfrm>
          <a:prstGeom prst="rect">
            <a:avLst/>
          </a:prstGeom>
          <a:solidFill>
            <a:srgbClr val="DDDDDD"/>
          </a:solidFill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000" b="1" i="1">
                <a:solidFill>
                  <a:srgbClr val="FF0000"/>
                </a:solidFill>
              </a:rPr>
              <a:t>Acetil-CoA</a:t>
            </a:r>
          </a:p>
          <a:p>
            <a:pPr algn="ctr"/>
            <a:r>
              <a:rPr lang="es-ES" sz="2000" b="1" i="1">
                <a:solidFill>
                  <a:srgbClr val="FF0000"/>
                </a:solidFill>
              </a:rPr>
              <a:t> carboxilasa</a:t>
            </a:r>
            <a:r>
              <a:rPr lang="es-ES" sz="20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5852" name="Line 14"/>
          <p:cNvSpPr>
            <a:spLocks noChangeShapeType="1"/>
          </p:cNvSpPr>
          <p:nvPr/>
        </p:nvSpPr>
        <p:spPr bwMode="auto">
          <a:xfrm>
            <a:off x="4067175" y="5300663"/>
            <a:ext cx="0" cy="1793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5853" name="Line 15"/>
          <p:cNvSpPr>
            <a:spLocks noChangeShapeType="1"/>
          </p:cNvSpPr>
          <p:nvPr/>
        </p:nvSpPr>
        <p:spPr bwMode="auto">
          <a:xfrm>
            <a:off x="4067175" y="5554663"/>
            <a:ext cx="0" cy="1793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5854" name="Line 16"/>
          <p:cNvSpPr>
            <a:spLocks noChangeShapeType="1"/>
          </p:cNvSpPr>
          <p:nvPr/>
        </p:nvSpPr>
        <p:spPr bwMode="auto">
          <a:xfrm>
            <a:off x="6215063" y="4714875"/>
            <a:ext cx="0" cy="14398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35855" name="Line 17"/>
          <p:cNvSpPr>
            <a:spLocks noChangeShapeType="1"/>
          </p:cNvSpPr>
          <p:nvPr/>
        </p:nvSpPr>
        <p:spPr bwMode="auto">
          <a:xfrm>
            <a:off x="5286375" y="6092825"/>
            <a:ext cx="935038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35856" name="Oval 18"/>
          <p:cNvSpPr>
            <a:spLocks noChangeArrowheads="1"/>
          </p:cNvSpPr>
          <p:nvPr/>
        </p:nvSpPr>
        <p:spPr bwMode="auto">
          <a:xfrm>
            <a:off x="5929313" y="4281488"/>
            <a:ext cx="504825" cy="433387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3200" b="1">
                <a:solidFill>
                  <a:srgbClr val="FF3300"/>
                </a:solidFill>
              </a:rPr>
              <a:t>-</a:t>
            </a:r>
            <a:endParaRPr lang="es-ES" sz="3200"/>
          </a:p>
        </p:txBody>
      </p:sp>
      <p:sp>
        <p:nvSpPr>
          <p:cNvPr id="35857" name="Text Box 19"/>
          <p:cNvSpPr txBox="1">
            <a:spLocks noChangeArrowheads="1"/>
          </p:cNvSpPr>
          <p:nvPr/>
        </p:nvSpPr>
        <p:spPr bwMode="auto">
          <a:xfrm>
            <a:off x="6929438" y="4214813"/>
            <a:ext cx="1728787" cy="711200"/>
          </a:xfrm>
          <a:prstGeom prst="rect">
            <a:avLst/>
          </a:prstGeom>
          <a:noFill/>
          <a:ln w="9525" algn="ctr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 b="1"/>
              <a:t>Glucagón, Adrenalina</a:t>
            </a:r>
            <a:endParaRPr lang="es-ES"/>
          </a:p>
        </p:txBody>
      </p:sp>
      <p:sp>
        <p:nvSpPr>
          <p:cNvPr id="35858" name="Line 20"/>
          <p:cNvSpPr>
            <a:spLocks noChangeShapeType="1"/>
          </p:cNvSpPr>
          <p:nvPr/>
        </p:nvSpPr>
        <p:spPr bwMode="auto">
          <a:xfrm flipH="1">
            <a:off x="6429375" y="4429125"/>
            <a:ext cx="431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5859" name="Line 21"/>
          <p:cNvSpPr>
            <a:spLocks noChangeShapeType="1"/>
          </p:cNvSpPr>
          <p:nvPr/>
        </p:nvSpPr>
        <p:spPr bwMode="auto">
          <a:xfrm>
            <a:off x="5072063" y="1857375"/>
            <a:ext cx="0" cy="431800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5860" name="Line 22"/>
          <p:cNvSpPr>
            <a:spLocks noChangeShapeType="1"/>
          </p:cNvSpPr>
          <p:nvPr/>
        </p:nvSpPr>
        <p:spPr bwMode="auto">
          <a:xfrm>
            <a:off x="4429125" y="1844675"/>
            <a:ext cx="649288" cy="0"/>
          </a:xfrm>
          <a:prstGeom prst="line">
            <a:avLst/>
          </a:prstGeom>
          <a:noFill/>
          <a:ln w="9525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35861" name="Oval 23"/>
          <p:cNvSpPr>
            <a:spLocks noChangeArrowheads="1"/>
          </p:cNvSpPr>
          <p:nvPr/>
        </p:nvSpPr>
        <p:spPr bwMode="auto">
          <a:xfrm>
            <a:off x="5495925" y="2786063"/>
            <a:ext cx="504825" cy="433387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2400" b="1">
                <a:solidFill>
                  <a:srgbClr val="3333FF"/>
                </a:solidFill>
              </a:rPr>
              <a:t>+</a:t>
            </a:r>
            <a:endParaRPr lang="es-ES"/>
          </a:p>
        </p:txBody>
      </p:sp>
      <p:sp>
        <p:nvSpPr>
          <p:cNvPr id="35862" name="Line 24"/>
          <p:cNvSpPr>
            <a:spLocks noChangeShapeType="1"/>
          </p:cNvSpPr>
          <p:nvPr/>
        </p:nvSpPr>
        <p:spPr bwMode="auto">
          <a:xfrm>
            <a:off x="2700338" y="3933825"/>
            <a:ext cx="1366837" cy="0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5863" name="Line 25"/>
          <p:cNvSpPr>
            <a:spLocks noChangeShapeType="1"/>
          </p:cNvSpPr>
          <p:nvPr/>
        </p:nvSpPr>
        <p:spPr bwMode="auto">
          <a:xfrm flipH="1">
            <a:off x="2700338" y="1844675"/>
            <a:ext cx="503237" cy="0"/>
          </a:xfrm>
          <a:prstGeom prst="line">
            <a:avLst/>
          </a:prstGeom>
          <a:noFill/>
          <a:ln w="9525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35864" name="Line 26"/>
          <p:cNvSpPr>
            <a:spLocks noChangeShapeType="1"/>
          </p:cNvSpPr>
          <p:nvPr/>
        </p:nvSpPr>
        <p:spPr bwMode="auto">
          <a:xfrm>
            <a:off x="2700338" y="1844675"/>
            <a:ext cx="0" cy="2089150"/>
          </a:xfrm>
          <a:prstGeom prst="line">
            <a:avLst/>
          </a:prstGeom>
          <a:noFill/>
          <a:ln w="9525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35865" name="Oval 27"/>
          <p:cNvSpPr>
            <a:spLocks noChangeArrowheads="1"/>
          </p:cNvSpPr>
          <p:nvPr/>
        </p:nvSpPr>
        <p:spPr bwMode="auto">
          <a:xfrm>
            <a:off x="2281238" y="2708275"/>
            <a:ext cx="504825" cy="433388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2400" b="1">
                <a:solidFill>
                  <a:srgbClr val="3333FF"/>
                </a:solidFill>
              </a:rPr>
              <a:t>+</a:t>
            </a:r>
            <a:endParaRPr lang="es-ES"/>
          </a:p>
        </p:txBody>
      </p:sp>
      <p:sp>
        <p:nvSpPr>
          <p:cNvPr id="35866" name="Text Box 28"/>
          <p:cNvSpPr txBox="1">
            <a:spLocks noChangeArrowheads="1"/>
          </p:cNvSpPr>
          <p:nvPr/>
        </p:nvSpPr>
        <p:spPr bwMode="auto">
          <a:xfrm>
            <a:off x="6072188" y="1700213"/>
            <a:ext cx="1223962" cy="406400"/>
          </a:xfrm>
          <a:prstGeom prst="rect">
            <a:avLst/>
          </a:prstGeom>
          <a:noFill/>
          <a:ln w="9525" algn="ctr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 b="1"/>
              <a:t>Insulina</a:t>
            </a:r>
            <a:endParaRPr lang="es-ES"/>
          </a:p>
        </p:txBody>
      </p:sp>
      <p:sp>
        <p:nvSpPr>
          <p:cNvPr id="35867" name="Line 29"/>
          <p:cNvSpPr>
            <a:spLocks noChangeShapeType="1"/>
          </p:cNvSpPr>
          <p:nvPr/>
        </p:nvSpPr>
        <p:spPr bwMode="auto">
          <a:xfrm flipH="1">
            <a:off x="2124075" y="4652963"/>
            <a:ext cx="107950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5868" name="Rectangle 30"/>
          <p:cNvSpPr>
            <a:spLocks noChangeArrowheads="1"/>
          </p:cNvSpPr>
          <p:nvPr/>
        </p:nvSpPr>
        <p:spPr bwMode="auto">
          <a:xfrm>
            <a:off x="179388" y="4797425"/>
            <a:ext cx="1892300" cy="106045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/>
              <a:t>Carnitina </a:t>
            </a:r>
          </a:p>
          <a:p>
            <a:pPr algn="ctr"/>
            <a:r>
              <a:rPr lang="es-ES" b="1"/>
              <a:t>Aciltransferasa I</a:t>
            </a:r>
          </a:p>
          <a:p>
            <a:pPr algn="ctr"/>
            <a:r>
              <a:rPr lang="es-ES"/>
              <a:t>(Degradación de</a:t>
            </a:r>
          </a:p>
          <a:p>
            <a:pPr algn="ctr"/>
            <a:r>
              <a:rPr lang="es-ES"/>
              <a:t> Agrasos)</a:t>
            </a:r>
          </a:p>
        </p:txBody>
      </p:sp>
      <p:sp>
        <p:nvSpPr>
          <p:cNvPr id="35869" name="Oval 31"/>
          <p:cNvSpPr>
            <a:spLocks noChangeArrowheads="1"/>
          </p:cNvSpPr>
          <p:nvPr/>
        </p:nvSpPr>
        <p:spPr bwMode="auto">
          <a:xfrm>
            <a:off x="2484438" y="4786313"/>
            <a:ext cx="504825" cy="433387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2400" b="1">
                <a:solidFill>
                  <a:srgbClr val="FF3300"/>
                </a:solidFill>
              </a:rPr>
              <a:t>-</a:t>
            </a:r>
            <a:endParaRPr lang="es-ES"/>
          </a:p>
        </p:txBody>
      </p:sp>
      <p:sp>
        <p:nvSpPr>
          <p:cNvPr id="35870" name="Text Box 32"/>
          <p:cNvSpPr txBox="1">
            <a:spLocks noChangeArrowheads="1"/>
          </p:cNvSpPr>
          <p:nvPr/>
        </p:nvSpPr>
        <p:spPr bwMode="auto">
          <a:xfrm>
            <a:off x="6659563" y="2565400"/>
            <a:ext cx="2089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PE"/>
          </a:p>
        </p:txBody>
      </p:sp>
      <p:sp>
        <p:nvSpPr>
          <p:cNvPr id="35871" name="Text Box 33"/>
          <p:cNvSpPr txBox="1">
            <a:spLocks noChangeArrowheads="1"/>
          </p:cNvSpPr>
          <p:nvPr/>
        </p:nvSpPr>
        <p:spPr bwMode="auto">
          <a:xfrm>
            <a:off x="6643688" y="2854325"/>
            <a:ext cx="2214562" cy="646113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Ac. Grasos de cadena larga</a:t>
            </a:r>
          </a:p>
        </p:txBody>
      </p:sp>
      <p:sp>
        <p:nvSpPr>
          <p:cNvPr id="35872" name="Oval 34"/>
          <p:cNvSpPr>
            <a:spLocks noChangeArrowheads="1"/>
          </p:cNvSpPr>
          <p:nvPr/>
        </p:nvSpPr>
        <p:spPr bwMode="auto">
          <a:xfrm>
            <a:off x="6143625" y="3067050"/>
            <a:ext cx="504825" cy="433388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3200" b="1">
                <a:solidFill>
                  <a:srgbClr val="FF3300"/>
                </a:solidFill>
              </a:rPr>
              <a:t>-</a:t>
            </a:r>
          </a:p>
        </p:txBody>
      </p:sp>
      <p:sp>
        <p:nvSpPr>
          <p:cNvPr id="35873" name="Line 35"/>
          <p:cNvSpPr>
            <a:spLocks noChangeShapeType="1"/>
          </p:cNvSpPr>
          <p:nvPr/>
        </p:nvSpPr>
        <p:spPr bwMode="auto">
          <a:xfrm flipH="1">
            <a:off x="6143625" y="3429000"/>
            <a:ext cx="43180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5874" name="Line 37"/>
          <p:cNvSpPr>
            <a:spLocks noChangeShapeType="1"/>
          </p:cNvSpPr>
          <p:nvPr/>
        </p:nvSpPr>
        <p:spPr bwMode="auto">
          <a:xfrm flipH="1">
            <a:off x="5724525" y="2133600"/>
            <a:ext cx="576263" cy="151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008063"/>
          </a:xfrm>
          <a:gradFill rotWithShape="1">
            <a:gsLst>
              <a:gs pos="0">
                <a:srgbClr val="566276"/>
              </a:gs>
              <a:gs pos="50000">
                <a:srgbClr val="B9D4FF"/>
              </a:gs>
              <a:gs pos="100000">
                <a:srgbClr val="566276"/>
              </a:gs>
            </a:gsLst>
            <a:lin ang="5400000" scaled="1"/>
          </a:gradFill>
          <a:ln>
            <a:solidFill>
              <a:schemeClr val="accent2"/>
            </a:solidFill>
          </a:ln>
        </p:spPr>
        <p:txBody>
          <a:bodyPr/>
          <a:lstStyle/>
          <a:p>
            <a:pPr eaLnBrk="1" hangingPunct="1"/>
            <a:r>
              <a:rPr lang="es-ES" sz="2800" b="1" smtClean="0"/>
              <a:t>Relación entre el Metabolismo de los H. de C. y la Biosíntesis de Acidos Grasos</a:t>
            </a:r>
          </a:p>
        </p:txBody>
      </p:sp>
      <p:pic>
        <p:nvPicPr>
          <p:cNvPr id="40963" name="Picture 4" descr="fi18p2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18000" contrast="40000"/>
          </a:blip>
          <a:stretch>
            <a:fillRect/>
          </a:stretch>
        </p:blipFill>
        <p:spPr>
          <a:xfrm>
            <a:off x="2209800" y="2148681"/>
            <a:ext cx="4724400" cy="3429000"/>
          </a:xfrm>
          <a:solidFill>
            <a:srgbClr val="B9D4FF"/>
          </a:solidFill>
        </p:spPr>
      </p:pic>
      <p:sp>
        <p:nvSpPr>
          <p:cNvPr id="40964" name="Text Box 7"/>
          <p:cNvSpPr txBox="1">
            <a:spLocks noChangeArrowheads="1"/>
          </p:cNvSpPr>
          <p:nvPr/>
        </p:nvSpPr>
        <p:spPr bwMode="auto">
          <a:xfrm>
            <a:off x="990600" y="2362200"/>
            <a:ext cx="1295400" cy="366713"/>
          </a:xfrm>
          <a:prstGeom prst="rect">
            <a:avLst/>
          </a:prstGeom>
          <a:solidFill>
            <a:srgbClr val="CC99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CITOSOL</a:t>
            </a:r>
          </a:p>
        </p:txBody>
      </p:sp>
      <p:sp>
        <p:nvSpPr>
          <p:cNvPr id="40965" name="Text Box 8"/>
          <p:cNvSpPr txBox="1">
            <a:spLocks noChangeArrowheads="1"/>
          </p:cNvSpPr>
          <p:nvPr/>
        </p:nvSpPr>
        <p:spPr bwMode="auto">
          <a:xfrm>
            <a:off x="1752600" y="1752600"/>
            <a:ext cx="1600200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rgbClr val="00B0F0"/>
                </a:solidFill>
              </a:rPr>
              <a:t>GLICOLISIS</a:t>
            </a:r>
          </a:p>
        </p:txBody>
      </p:sp>
      <p:sp>
        <p:nvSpPr>
          <p:cNvPr id="40966" name="Text Box 9"/>
          <p:cNvSpPr txBox="1">
            <a:spLocks noChangeArrowheads="1"/>
          </p:cNvSpPr>
          <p:nvPr/>
        </p:nvSpPr>
        <p:spPr bwMode="auto">
          <a:xfrm>
            <a:off x="7000875" y="1857375"/>
            <a:ext cx="1676400" cy="9159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rgbClr val="FF0000"/>
                </a:solidFill>
              </a:rPr>
              <a:t>SÍNTESIS DE ÁCIDOS GRASOS</a:t>
            </a:r>
          </a:p>
        </p:txBody>
      </p:sp>
      <p:sp>
        <p:nvSpPr>
          <p:cNvPr id="40967" name="Rectangle 10"/>
          <p:cNvSpPr>
            <a:spLocks noChangeArrowheads="1"/>
          </p:cNvSpPr>
          <p:nvPr/>
        </p:nvSpPr>
        <p:spPr bwMode="auto">
          <a:xfrm>
            <a:off x="3124200" y="1447800"/>
            <a:ext cx="16002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/>
              <a:t>Carbohidratos</a:t>
            </a:r>
          </a:p>
        </p:txBody>
      </p:sp>
      <p:sp>
        <p:nvSpPr>
          <p:cNvPr id="40968" name="Rectangle 11"/>
          <p:cNvSpPr>
            <a:spLocks noChangeArrowheads="1"/>
          </p:cNvSpPr>
          <p:nvPr/>
        </p:nvSpPr>
        <p:spPr bwMode="auto">
          <a:xfrm>
            <a:off x="3352800" y="2057400"/>
            <a:ext cx="12192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/>
              <a:t>Piruvato</a:t>
            </a:r>
          </a:p>
        </p:txBody>
      </p:sp>
      <p:sp>
        <p:nvSpPr>
          <p:cNvPr id="40969" name="Rectangle 12"/>
          <p:cNvSpPr>
            <a:spLocks noChangeArrowheads="1"/>
          </p:cNvSpPr>
          <p:nvPr/>
        </p:nvSpPr>
        <p:spPr bwMode="auto">
          <a:xfrm>
            <a:off x="3276600" y="2971800"/>
            <a:ext cx="1143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/>
              <a:t>Piruvato</a:t>
            </a:r>
          </a:p>
        </p:txBody>
      </p:sp>
      <p:sp>
        <p:nvSpPr>
          <p:cNvPr id="40970" name="Rectangle 13"/>
          <p:cNvSpPr>
            <a:spLocks noChangeArrowheads="1"/>
          </p:cNvSpPr>
          <p:nvPr/>
        </p:nvSpPr>
        <p:spPr bwMode="auto">
          <a:xfrm>
            <a:off x="1071563" y="4191000"/>
            <a:ext cx="10668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/>
              <a:t>Cuerpos</a:t>
            </a:r>
          </a:p>
          <a:p>
            <a:pPr algn="ctr"/>
            <a:r>
              <a:rPr lang="es-ES"/>
              <a:t>cetónicos</a:t>
            </a:r>
          </a:p>
        </p:txBody>
      </p:sp>
      <p:sp>
        <p:nvSpPr>
          <p:cNvPr id="16395" name="Text Box 14"/>
          <p:cNvSpPr txBox="1">
            <a:spLocks noChangeArrowheads="1"/>
          </p:cNvSpPr>
          <p:nvPr/>
        </p:nvSpPr>
        <p:spPr bwMode="auto">
          <a:xfrm>
            <a:off x="2214563" y="4648200"/>
            <a:ext cx="1443037" cy="338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1600" b="1" dirty="0" err="1">
                <a:solidFill>
                  <a:schemeClr val="accent6">
                    <a:lumMod val="75000"/>
                  </a:schemeClr>
                </a:solidFill>
              </a:rPr>
              <a:t>Cetogénesis</a:t>
            </a:r>
            <a:endParaRPr lang="es-ES" sz="1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0972" name="Text Box 15"/>
          <p:cNvSpPr txBox="1">
            <a:spLocks noChangeArrowheads="1"/>
          </p:cNvSpPr>
          <p:nvPr/>
        </p:nvSpPr>
        <p:spPr bwMode="auto">
          <a:xfrm>
            <a:off x="4191000" y="3930650"/>
            <a:ext cx="1371600" cy="33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b="1">
                <a:solidFill>
                  <a:srgbClr val="0070C0"/>
                </a:solidFill>
                <a:latin typeface="Symbol" pitchFamily="18" charset="2"/>
              </a:rPr>
              <a:t>b-</a:t>
            </a:r>
            <a:r>
              <a:rPr lang="es-ES" sz="1600" b="1">
                <a:solidFill>
                  <a:srgbClr val="0070C0"/>
                </a:solidFill>
              </a:rPr>
              <a:t>oxidación</a:t>
            </a:r>
          </a:p>
        </p:txBody>
      </p:sp>
      <p:sp>
        <p:nvSpPr>
          <p:cNvPr id="40973" name="Text Box 16"/>
          <p:cNvSpPr txBox="1">
            <a:spLocks noChangeArrowheads="1"/>
          </p:cNvSpPr>
          <p:nvPr/>
        </p:nvSpPr>
        <p:spPr bwMode="auto">
          <a:xfrm>
            <a:off x="1752600" y="5181600"/>
            <a:ext cx="1600200" cy="304800"/>
          </a:xfrm>
          <a:prstGeom prst="rect">
            <a:avLst/>
          </a:prstGeom>
          <a:solidFill>
            <a:srgbClr val="CC99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MITOCONDRIA</a:t>
            </a:r>
          </a:p>
        </p:txBody>
      </p:sp>
      <p:sp>
        <p:nvSpPr>
          <p:cNvPr id="40974" name="Text Box 17"/>
          <p:cNvSpPr txBox="1">
            <a:spLocks noChangeArrowheads="1"/>
          </p:cNvSpPr>
          <p:nvPr/>
        </p:nvSpPr>
        <p:spPr bwMode="auto">
          <a:xfrm>
            <a:off x="3429000" y="4343400"/>
            <a:ext cx="1295400" cy="3365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b="1"/>
              <a:t>Acetil-CoA</a:t>
            </a:r>
          </a:p>
        </p:txBody>
      </p:sp>
      <p:sp>
        <p:nvSpPr>
          <p:cNvPr id="40975" name="Text Box 18"/>
          <p:cNvSpPr txBox="1">
            <a:spLocks noChangeArrowheads="1"/>
          </p:cNvSpPr>
          <p:nvPr/>
        </p:nvSpPr>
        <p:spPr bwMode="auto">
          <a:xfrm>
            <a:off x="6248400" y="4343400"/>
            <a:ext cx="1295400" cy="3365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b="1">
                <a:solidFill>
                  <a:srgbClr val="FF0000"/>
                </a:solidFill>
              </a:rPr>
              <a:t>Acetil-CoA</a:t>
            </a:r>
          </a:p>
        </p:txBody>
      </p:sp>
      <p:sp>
        <p:nvSpPr>
          <p:cNvPr id="40976" name="Text Box 19"/>
          <p:cNvSpPr txBox="1">
            <a:spLocks noChangeArrowheads="1"/>
          </p:cNvSpPr>
          <p:nvPr/>
        </p:nvSpPr>
        <p:spPr bwMode="auto">
          <a:xfrm>
            <a:off x="5486400" y="4929188"/>
            <a:ext cx="914400" cy="3365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600" b="1">
                <a:solidFill>
                  <a:srgbClr val="FF0000"/>
                </a:solidFill>
              </a:rPr>
              <a:t>Citrato</a:t>
            </a:r>
          </a:p>
        </p:txBody>
      </p:sp>
      <p:sp>
        <p:nvSpPr>
          <p:cNvPr id="16401" name="Text Box 20"/>
          <p:cNvSpPr txBox="1">
            <a:spLocks noChangeArrowheads="1"/>
          </p:cNvSpPr>
          <p:nvPr/>
        </p:nvSpPr>
        <p:spPr bwMode="auto">
          <a:xfrm>
            <a:off x="4343400" y="4929188"/>
            <a:ext cx="800100" cy="3079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Citrato</a:t>
            </a:r>
          </a:p>
        </p:txBody>
      </p:sp>
      <p:sp>
        <p:nvSpPr>
          <p:cNvPr id="40978" name="Text Box 21"/>
          <p:cNvSpPr txBox="1">
            <a:spLocks noChangeArrowheads="1"/>
          </p:cNvSpPr>
          <p:nvPr/>
        </p:nvSpPr>
        <p:spPr bwMode="auto">
          <a:xfrm>
            <a:off x="7010400" y="5334000"/>
            <a:ext cx="1447800" cy="3365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600" b="1"/>
              <a:t>Oxalacetato</a:t>
            </a:r>
          </a:p>
        </p:txBody>
      </p:sp>
      <p:sp>
        <p:nvSpPr>
          <p:cNvPr id="40979" name="Text Box 23"/>
          <p:cNvSpPr txBox="1">
            <a:spLocks noChangeArrowheads="1"/>
          </p:cNvSpPr>
          <p:nvPr/>
        </p:nvSpPr>
        <p:spPr bwMode="auto">
          <a:xfrm>
            <a:off x="6172200" y="1204913"/>
            <a:ext cx="1143000" cy="5810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600" b="1">
                <a:solidFill>
                  <a:srgbClr val="FF0000"/>
                </a:solidFill>
              </a:rPr>
              <a:t>Acidos grasos</a:t>
            </a:r>
          </a:p>
        </p:txBody>
      </p:sp>
      <p:sp>
        <p:nvSpPr>
          <p:cNvPr id="40980" name="Rectangle 24"/>
          <p:cNvSpPr>
            <a:spLocks noChangeArrowheads="1"/>
          </p:cNvSpPr>
          <p:nvPr/>
        </p:nvSpPr>
        <p:spPr bwMode="auto">
          <a:xfrm>
            <a:off x="5719763" y="2071688"/>
            <a:ext cx="1066800" cy="6096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es-ES" sz="1600" b="1"/>
              <a:t>Acil-CoA</a:t>
            </a:r>
          </a:p>
          <a:p>
            <a:pPr algn="ctr"/>
            <a:endParaRPr lang="es-ES"/>
          </a:p>
        </p:txBody>
      </p:sp>
      <p:sp>
        <p:nvSpPr>
          <p:cNvPr id="40981" name="Rectangle 25"/>
          <p:cNvSpPr>
            <a:spLocks noChangeArrowheads="1"/>
          </p:cNvSpPr>
          <p:nvPr/>
        </p:nvSpPr>
        <p:spPr bwMode="auto">
          <a:xfrm>
            <a:off x="5643563" y="3357563"/>
            <a:ext cx="1143000" cy="5715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es-ES" sz="1600" b="1"/>
          </a:p>
          <a:p>
            <a:pPr algn="ctr">
              <a:spcBef>
                <a:spcPct val="50000"/>
              </a:spcBef>
            </a:pPr>
            <a:r>
              <a:rPr lang="es-ES" b="1"/>
              <a:t>Acil-Carnitina</a:t>
            </a:r>
          </a:p>
          <a:p>
            <a:pPr algn="ctr"/>
            <a:endParaRPr lang="es-ES"/>
          </a:p>
        </p:txBody>
      </p:sp>
      <p:sp>
        <p:nvSpPr>
          <p:cNvPr id="40982" name="Rectangle 26"/>
          <p:cNvSpPr>
            <a:spLocks noChangeArrowheads="1"/>
          </p:cNvSpPr>
          <p:nvPr/>
        </p:nvSpPr>
        <p:spPr bwMode="auto">
          <a:xfrm>
            <a:off x="4000500" y="3352800"/>
            <a:ext cx="1143000" cy="5334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es-ES" sz="1600" b="1"/>
          </a:p>
          <a:p>
            <a:pPr algn="ctr">
              <a:spcBef>
                <a:spcPct val="50000"/>
              </a:spcBef>
            </a:pPr>
            <a:r>
              <a:rPr lang="es-ES" sz="1600" b="1"/>
              <a:t>Acil-CoA</a:t>
            </a:r>
          </a:p>
          <a:p>
            <a:pPr algn="ctr"/>
            <a:endParaRPr lang="es-E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usuario\Documents\DOCENCIA\figuras feduchi\metabolismo\cap11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-142900"/>
            <a:ext cx="2643206" cy="3971825"/>
          </a:xfrm>
          <a:prstGeom prst="rect">
            <a:avLst/>
          </a:prstGeom>
          <a:noFill/>
        </p:spPr>
      </p:pic>
      <p:pic>
        <p:nvPicPr>
          <p:cNvPr id="28675" name="Picture 3" descr="C:\Users\usuario\Documents\DOCENCIA\figuras feduchi\metabolismo\cap11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39736" y="2928934"/>
            <a:ext cx="2804264" cy="3786214"/>
          </a:xfrm>
          <a:prstGeom prst="rect">
            <a:avLst/>
          </a:prstGeom>
          <a:noFill/>
        </p:spPr>
      </p:pic>
      <p:pic>
        <p:nvPicPr>
          <p:cNvPr id="28676" name="Picture 4" descr="C:\Users\usuario\Documents\DOCENCIA\figuras feduchi\metabolismo\cap11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0042"/>
            <a:ext cx="3000396" cy="48244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71472" y="214290"/>
            <a:ext cx="8208963" cy="5262979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marL="342900" indent="-342900" algn="ctr" eaLnBrk="1" hangingPunct="1">
              <a:lnSpc>
                <a:spcPct val="150000"/>
              </a:lnSpc>
              <a:defRPr/>
            </a:pPr>
            <a:endParaRPr lang="es-MX" sz="20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marL="342900" indent="-342900" algn="ctr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s-MX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PARA </a:t>
            </a:r>
            <a:r>
              <a:rPr lang="es-MX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QUE EL ORGANISMO FUNCIONE ARMÓNICAMENTE </a:t>
            </a:r>
          </a:p>
          <a:p>
            <a:pPr marL="342900" indent="-342900" algn="ctr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s-MX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Y EN EQUILIBRIO</a:t>
            </a:r>
          </a:p>
          <a:p>
            <a:pPr marL="342900" indent="-342900" algn="ctr" eaLnBrk="1" hangingPunct="1">
              <a:lnSpc>
                <a:spcPct val="150000"/>
              </a:lnSpc>
              <a:defRPr/>
            </a:pPr>
            <a:r>
              <a:rPr lang="es-MX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s-MX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	</a:t>
            </a:r>
          </a:p>
          <a:p>
            <a:pPr marL="342900" indent="-342900" algn="ctr" eaLnBrk="1" hangingPunct="1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es-MX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POSEE </a:t>
            </a:r>
            <a:r>
              <a:rPr lang="es-MX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MECANISMOS DE </a:t>
            </a:r>
            <a:r>
              <a:rPr lang="es-MX" sz="20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CONTROL</a:t>
            </a:r>
            <a:r>
              <a:rPr lang="es-MX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</a:p>
          <a:p>
            <a:pPr marL="342900" indent="-342900" algn="ctr" eaLnBrk="1" hangingPunct="1">
              <a:lnSpc>
                <a:spcPct val="150000"/>
              </a:lnSpc>
              <a:defRPr/>
            </a:pPr>
            <a:r>
              <a:rPr lang="es-MX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ASEGURAN:  </a:t>
            </a:r>
          </a:p>
          <a:p>
            <a:pPr marL="342900" indent="-342900" algn="ctr" eaLnBrk="1" hangingPunct="1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es-MX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DIRECCIÓN </a:t>
            </a:r>
          </a:p>
          <a:p>
            <a:pPr marL="342900" indent="-342900" algn="ctr" eaLnBrk="1" hangingPunct="1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es-MX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 CANTIDAD ADECUADA  </a:t>
            </a:r>
          </a:p>
          <a:p>
            <a:pPr marL="342900" indent="-342900" algn="ctr" eaLnBrk="1" hangingPunct="1">
              <a:lnSpc>
                <a:spcPct val="150000"/>
              </a:lnSpc>
              <a:defRPr/>
            </a:pPr>
            <a:r>
              <a:rPr lang="es-MX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DEL </a:t>
            </a:r>
            <a:r>
              <a:rPr lang="es-MX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FLUJO </a:t>
            </a:r>
            <a:r>
              <a:rPr lang="es-MX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METABÓLICO</a:t>
            </a:r>
            <a:endParaRPr lang="es-MX" sz="20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marL="342900" indent="-342900" algn="ctr" eaLnBrk="1" hangingPunct="1">
              <a:lnSpc>
                <a:spcPct val="150000"/>
              </a:lnSpc>
              <a:defRPr/>
            </a:pPr>
            <a:r>
              <a:rPr lang="es-MX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</a:p>
          <a:p>
            <a:pPr marL="342900" indent="-342900" algn="ctr" eaLnBrk="1" hangingPunct="1">
              <a:lnSpc>
                <a:spcPct val="150000"/>
              </a:lnSpc>
              <a:defRPr/>
            </a:pPr>
            <a:r>
              <a:rPr lang="es-MX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ESTO SE </a:t>
            </a:r>
            <a:r>
              <a:rPr lang="es-MX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DENOMINA  </a:t>
            </a:r>
            <a:r>
              <a:rPr lang="es-MX" sz="24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REGULACIÓN METABÓLICA</a:t>
            </a:r>
            <a:endParaRPr lang="es-AR" sz="24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 Box 95"/>
          <p:cNvSpPr>
            <a:spLocks noGrp="1"/>
          </p:cNvSpPr>
          <p:nvPr>
            <p:ph type="title" idx="4294967295"/>
          </p:nvPr>
        </p:nvSpPr>
        <p:spPr>
          <a:xfrm>
            <a:off x="1374775" y="214313"/>
            <a:ext cx="7769225" cy="646112"/>
          </a:xfrm>
          <a:prstGeom prst="rect">
            <a:avLst/>
          </a:prstGeom>
        </p:spPr>
        <p:txBody>
          <a:bodyPr wrap="square" lIns="92075" tIns="46038" rIns="92075" bIns="46038" numCol="1" anchor="ctr">
            <a:normAutofit/>
          </a:bodyPr>
          <a:lstStyle/>
          <a:p>
            <a:pPr marL="0" indent="0" algn="ctr"/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REGULACIÓN DEL METABOLISMO</a:t>
            </a:r>
          </a:p>
        </p:txBody>
      </p:sp>
      <p:sp>
        <p:nvSpPr>
          <p:cNvPr id="96" name="Text Box 96"/>
          <p:cNvSpPr>
            <a:spLocks/>
          </p:cNvSpPr>
          <p:nvPr/>
        </p:nvSpPr>
        <p:spPr>
          <a:xfrm>
            <a:off x="319087" y="2487612"/>
            <a:ext cx="2528887" cy="831639"/>
          </a:xfrm>
          <a:prstGeom prst="rect">
            <a:avLst/>
          </a:prstGeom>
          <a:solidFill>
            <a:schemeClr val="bg1"/>
          </a:solidFill>
          <a:ln w="38100">
            <a:solidFill>
              <a:srgbClr val="333333"/>
            </a:solidFill>
            <a:round/>
            <a:headEnd/>
            <a:tailEnd/>
          </a:ln>
        </p:spPr>
        <p:txBody>
          <a:bodyPr lIns="90488" tIns="46038" rIns="90488" bIns="46038" numCol="1">
            <a:spAutoFit/>
          </a:bodyPr>
          <a:lstStyle/>
          <a:p>
            <a:pPr marL="0" indent="0" algn="ctr">
              <a:spcBef>
                <a:spcPct val="50000"/>
              </a:spcBef>
            </a:pPr>
            <a:r>
              <a:rPr lang="en-US" sz="2400" b="1" dirty="0" smtClean="0">
                <a:solidFill>
                  <a:srgbClr val="FF3300"/>
                </a:solidFill>
                <a:latin typeface="Times New Roman" pitchFamily="18" charset="0"/>
              </a:rPr>
              <a:t>REGULACIÓN DE ENZIMAS</a:t>
            </a:r>
          </a:p>
        </p:txBody>
      </p:sp>
      <p:sp>
        <p:nvSpPr>
          <p:cNvPr id="97" name="Text Box 97"/>
          <p:cNvSpPr>
            <a:spLocks/>
          </p:cNvSpPr>
          <p:nvPr/>
        </p:nvSpPr>
        <p:spPr>
          <a:xfrm>
            <a:off x="0" y="5589587"/>
            <a:ext cx="4500562" cy="462307"/>
          </a:xfrm>
          <a:prstGeom prst="rect">
            <a:avLst/>
          </a:prstGeom>
          <a:solidFill>
            <a:schemeClr val="bg1"/>
          </a:solidFill>
          <a:ln w="31750">
            <a:solidFill>
              <a:srgbClr val="333333"/>
            </a:solidFill>
            <a:round/>
            <a:headEnd/>
            <a:tailEnd/>
          </a:ln>
        </p:spPr>
        <p:txBody>
          <a:bodyPr wrap="square" lIns="90488" tIns="46038" rIns="90488" bIns="46038" numCol="1">
            <a:spAutoFit/>
          </a:bodyPr>
          <a:lstStyle/>
          <a:p>
            <a:pPr marL="0" indent="0">
              <a:spcBef>
                <a:spcPct val="50000"/>
              </a:spcBef>
            </a:pPr>
            <a:r>
              <a:rPr lang="en-US" sz="2400" b="1" dirty="0" smtClean="0">
                <a:solidFill>
                  <a:srgbClr val="FF3300"/>
                </a:solidFill>
                <a:latin typeface="Times New Roman" pitchFamily="18" charset="0"/>
              </a:rPr>
              <a:t>COMPARTIMENTALIZACIÓN</a:t>
            </a:r>
          </a:p>
        </p:txBody>
      </p:sp>
      <p:sp>
        <p:nvSpPr>
          <p:cNvPr id="98" name="Text Box 98"/>
          <p:cNvSpPr>
            <a:spLocks/>
          </p:cNvSpPr>
          <p:nvPr/>
        </p:nvSpPr>
        <p:spPr>
          <a:xfrm>
            <a:off x="3214678" y="1285860"/>
            <a:ext cx="1728787" cy="1016305"/>
          </a:xfrm>
          <a:prstGeom prst="rect">
            <a:avLst/>
          </a:prstGeom>
          <a:noFill/>
          <a:ln>
            <a:noFill/>
          </a:ln>
        </p:spPr>
        <p:txBody>
          <a:bodyPr lIns="90488" tIns="46038" rIns="90488" bIns="46038" numCol="1">
            <a:spAutoFit/>
          </a:bodyPr>
          <a:lstStyle/>
          <a:p>
            <a:pPr marL="0" indent="0" algn="ctr">
              <a:spcBef>
                <a:spcPct val="50000"/>
              </a:spcBef>
            </a:pPr>
            <a:r>
              <a:rPr lang="en-US" sz="2000" b="1" dirty="0" smtClean="0">
                <a:solidFill>
                  <a:schemeClr val="accent2"/>
                </a:solidFill>
                <a:latin typeface="Times New Roman" pitchFamily="18" charset="0"/>
              </a:rPr>
              <a:t>ACTIVIDAD</a:t>
            </a:r>
            <a:r>
              <a:rPr lang="en-US" sz="2000" b="1" dirty="0" smtClean="0">
                <a:solidFill>
                  <a:schemeClr val="accent2"/>
                </a:solidFill>
              </a:rPr>
              <a:t>DE LA ENZIMA</a:t>
            </a:r>
            <a:endParaRPr lang="en-US" sz="2000" b="1" dirty="0" smtClean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99" name="Text Box 99"/>
          <p:cNvSpPr>
            <a:spLocks/>
          </p:cNvSpPr>
          <p:nvPr/>
        </p:nvSpPr>
        <p:spPr>
          <a:xfrm>
            <a:off x="3167062" y="3644900"/>
            <a:ext cx="2089150" cy="1185862"/>
          </a:xfrm>
          <a:prstGeom prst="rect">
            <a:avLst/>
          </a:prstGeom>
          <a:noFill/>
          <a:ln>
            <a:noFill/>
          </a:ln>
        </p:spPr>
        <p:txBody>
          <a:bodyPr lIns="90488" tIns="46038" rIns="90488" bIns="46038" numCol="1">
            <a:spAutoFit/>
          </a:bodyPr>
          <a:lstStyle/>
          <a:p>
            <a:pPr marL="0" indent="0" algn="ctr">
              <a:spcBef>
                <a:spcPct val="50000"/>
              </a:spcBef>
            </a:pPr>
            <a:r>
              <a:rPr lang="en-US" sz="2000" b="1" dirty="0" smtClean="0">
                <a:solidFill>
                  <a:schemeClr val="accent2"/>
                </a:solidFill>
                <a:latin typeface="Times New Roman" pitchFamily="18" charset="0"/>
              </a:rPr>
              <a:t>CANTIDAD </a:t>
            </a:r>
          </a:p>
          <a:p>
            <a:pPr marL="0" indent="0" algn="ctr">
              <a:spcBef>
                <a:spcPct val="50000"/>
              </a:spcBef>
            </a:pPr>
            <a:r>
              <a:rPr lang="en-US" sz="2000" b="1" dirty="0" smtClean="0">
                <a:solidFill>
                  <a:schemeClr val="accent2"/>
                </a:solidFill>
                <a:latin typeface="Times New Roman" pitchFamily="18" charset="0"/>
              </a:rPr>
              <a:t>DE ENZIMA</a:t>
            </a:r>
          </a:p>
          <a:p>
            <a:pPr marL="0" indent="0" algn="ctr">
              <a:spcBef>
                <a:spcPct val="50000"/>
              </a:spcBef>
            </a:pPr>
            <a:r>
              <a:rPr lang="en-US" sz="1400" dirty="0" smtClean="0">
                <a:solidFill>
                  <a:srgbClr val="FF0000"/>
                </a:solidFill>
                <a:latin typeface="Times New Roman" pitchFamily="18" charset="0"/>
              </a:rPr>
              <a:t>(LENTA)</a:t>
            </a:r>
          </a:p>
        </p:txBody>
      </p:sp>
      <p:grpSp>
        <p:nvGrpSpPr>
          <p:cNvPr id="2" name="Group 100"/>
          <p:cNvGrpSpPr>
            <a:grpSpLocks/>
          </p:cNvGrpSpPr>
          <p:nvPr/>
        </p:nvGrpSpPr>
        <p:grpSpPr>
          <a:xfrm>
            <a:off x="4932362" y="1125537"/>
            <a:ext cx="2303462" cy="1585912"/>
            <a:chOff x="3107" y="709"/>
            <a:chExt cx="1451" cy="999"/>
          </a:xfrm>
        </p:grpSpPr>
        <p:sp>
          <p:nvSpPr>
            <p:cNvPr id="101" name="Text Box 101"/>
            <p:cNvSpPr>
              <a:spLocks/>
            </p:cNvSpPr>
            <p:nvPr/>
          </p:nvSpPr>
          <p:spPr>
            <a:xfrm>
              <a:off x="3288" y="709"/>
              <a:ext cx="1270" cy="982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>
                <a:spcBef>
                  <a:spcPct val="50000"/>
                </a:spcBef>
              </a:pPr>
              <a:r>
                <a:rPr lang="en-US" sz="1600" b="1" dirty="0" smtClean="0">
                  <a:latin typeface="Times New Roman" pitchFamily="18" charset="0"/>
                </a:rPr>
                <a:t>- [SUSTRATO]</a:t>
              </a:r>
            </a:p>
            <a:p>
              <a:pPr marL="0" indent="0">
                <a:spcBef>
                  <a:spcPct val="50000"/>
                </a:spcBef>
                <a:buFontTx/>
                <a:buChar char="-"/>
              </a:pPr>
              <a:r>
                <a:rPr lang="en-US" sz="1600" b="1" dirty="0" smtClean="0">
                  <a:latin typeface="Times New Roman" pitchFamily="18" charset="0"/>
                </a:rPr>
                <a:t> MODULADORES     ALOSTERICOS</a:t>
              </a:r>
            </a:p>
            <a:p>
              <a:pPr marL="0" indent="0">
                <a:spcBef>
                  <a:spcPct val="50000"/>
                </a:spcBef>
              </a:pPr>
              <a:r>
                <a:rPr lang="en-US" sz="1600" b="1" dirty="0" smtClean="0">
                  <a:latin typeface="Times New Roman" pitchFamily="18" charset="0"/>
                </a:rPr>
                <a:t>- MODIFICACION COVALENTE</a:t>
              </a:r>
            </a:p>
          </p:txBody>
        </p:sp>
        <p:sp>
          <p:nvSpPr>
            <p:cNvPr id="102" name="Text Box 102"/>
            <p:cNvSpPr>
              <a:spLocks/>
            </p:cNvSpPr>
            <p:nvPr/>
          </p:nvSpPr>
          <p:spPr>
            <a:xfrm>
              <a:off x="3107" y="709"/>
              <a:ext cx="137" cy="999"/>
            </a:xfrm>
            <a:custGeom>
              <a:avLst/>
              <a:gdLst/>
              <a:ahLst/>
              <a:cxnLst/>
              <a:rect l="0" t="0" r="r" b="b"/>
              <a:pathLst>
                <a:path w="136" h="998">
                  <a:moveTo>
                    <a:pt x="136" y="0"/>
                  </a:moveTo>
                  <a:lnTo>
                    <a:pt x="123" y="2"/>
                  </a:lnTo>
                  <a:lnTo>
                    <a:pt x="110" y="7"/>
                  </a:lnTo>
                  <a:lnTo>
                    <a:pt x="98" y="14"/>
                  </a:lnTo>
                  <a:lnTo>
                    <a:pt x="88" y="25"/>
                  </a:lnTo>
                  <a:lnTo>
                    <a:pt x="74" y="51"/>
                  </a:lnTo>
                  <a:lnTo>
                    <a:pt x="70" y="66"/>
                  </a:lnTo>
                  <a:lnTo>
                    <a:pt x="68" y="83"/>
                  </a:lnTo>
                  <a:lnTo>
                    <a:pt x="68" y="416"/>
                  </a:lnTo>
                  <a:lnTo>
                    <a:pt x="67" y="433"/>
                  </a:lnTo>
                  <a:lnTo>
                    <a:pt x="63" y="448"/>
                  </a:lnTo>
                  <a:lnTo>
                    <a:pt x="48" y="475"/>
                  </a:lnTo>
                  <a:lnTo>
                    <a:pt x="38" y="485"/>
                  </a:lnTo>
                  <a:lnTo>
                    <a:pt x="26" y="493"/>
                  </a:lnTo>
                  <a:lnTo>
                    <a:pt x="14" y="498"/>
                  </a:lnTo>
                  <a:lnTo>
                    <a:pt x="0" y="499"/>
                  </a:lnTo>
                  <a:lnTo>
                    <a:pt x="14" y="501"/>
                  </a:lnTo>
                  <a:lnTo>
                    <a:pt x="26" y="506"/>
                  </a:lnTo>
                  <a:lnTo>
                    <a:pt x="38" y="513"/>
                  </a:lnTo>
                  <a:lnTo>
                    <a:pt x="48" y="524"/>
                  </a:lnTo>
                  <a:lnTo>
                    <a:pt x="63" y="550"/>
                  </a:lnTo>
                  <a:lnTo>
                    <a:pt x="67" y="565"/>
                  </a:lnTo>
                  <a:lnTo>
                    <a:pt x="68" y="582"/>
                  </a:lnTo>
                  <a:lnTo>
                    <a:pt x="68" y="915"/>
                  </a:lnTo>
                  <a:lnTo>
                    <a:pt x="70" y="932"/>
                  </a:lnTo>
                  <a:lnTo>
                    <a:pt x="74" y="947"/>
                  </a:lnTo>
                  <a:lnTo>
                    <a:pt x="88" y="974"/>
                  </a:lnTo>
                  <a:lnTo>
                    <a:pt x="98" y="984"/>
                  </a:lnTo>
                  <a:lnTo>
                    <a:pt x="110" y="992"/>
                  </a:lnTo>
                  <a:lnTo>
                    <a:pt x="123" y="997"/>
                  </a:lnTo>
                  <a:lnTo>
                    <a:pt x="136" y="998"/>
                  </a:lnTo>
                </a:path>
              </a:pathLst>
            </a:custGeom>
            <a:noFill/>
            <a:ln w="38100" cap="rnd">
              <a:solidFill>
                <a:srgbClr val="0000FF"/>
              </a:solidFill>
              <a:round/>
              <a:headEnd/>
              <a:tailEnd/>
            </a:ln>
          </p:spPr>
          <p:txBody>
            <a:bodyPr numCol="1"/>
            <a:lstStyle/>
            <a:p>
              <a:endParaRPr/>
            </a:p>
          </p:txBody>
        </p:sp>
      </p:grpSp>
      <p:sp>
        <p:nvSpPr>
          <p:cNvPr id="103" name="Text Box 103"/>
          <p:cNvSpPr>
            <a:spLocks/>
          </p:cNvSpPr>
          <p:nvPr/>
        </p:nvSpPr>
        <p:spPr>
          <a:xfrm>
            <a:off x="3059112" y="1268412"/>
            <a:ext cx="217487" cy="3600450"/>
          </a:xfrm>
          <a:custGeom>
            <a:avLst/>
            <a:gdLst/>
            <a:ahLst/>
            <a:cxnLst/>
            <a:rect l="0" t="0" r="r" b="b"/>
            <a:pathLst>
              <a:path w="136" h="1905">
                <a:moveTo>
                  <a:pt x="136" y="0"/>
                </a:moveTo>
                <a:lnTo>
                  <a:pt x="123" y="3"/>
                </a:lnTo>
                <a:lnTo>
                  <a:pt x="110" y="13"/>
                </a:lnTo>
                <a:lnTo>
                  <a:pt x="98" y="27"/>
                </a:lnTo>
                <a:lnTo>
                  <a:pt x="88" y="47"/>
                </a:lnTo>
                <a:lnTo>
                  <a:pt x="74" y="97"/>
                </a:lnTo>
                <a:lnTo>
                  <a:pt x="69" y="159"/>
                </a:lnTo>
                <a:lnTo>
                  <a:pt x="69" y="794"/>
                </a:lnTo>
                <a:lnTo>
                  <a:pt x="63" y="856"/>
                </a:lnTo>
                <a:lnTo>
                  <a:pt x="49" y="906"/>
                </a:lnTo>
                <a:lnTo>
                  <a:pt x="38" y="926"/>
                </a:lnTo>
                <a:lnTo>
                  <a:pt x="27" y="941"/>
                </a:lnTo>
                <a:lnTo>
                  <a:pt x="14" y="950"/>
                </a:lnTo>
                <a:lnTo>
                  <a:pt x="0" y="953"/>
                </a:lnTo>
                <a:lnTo>
                  <a:pt x="14" y="956"/>
                </a:lnTo>
                <a:lnTo>
                  <a:pt x="27" y="965"/>
                </a:lnTo>
                <a:lnTo>
                  <a:pt x="38" y="980"/>
                </a:lnTo>
                <a:lnTo>
                  <a:pt x="49" y="999"/>
                </a:lnTo>
                <a:lnTo>
                  <a:pt x="63" y="1050"/>
                </a:lnTo>
                <a:lnTo>
                  <a:pt x="69" y="1111"/>
                </a:lnTo>
                <a:lnTo>
                  <a:pt x="69" y="1747"/>
                </a:lnTo>
                <a:lnTo>
                  <a:pt x="74" y="1809"/>
                </a:lnTo>
                <a:lnTo>
                  <a:pt x="88" y="1859"/>
                </a:lnTo>
                <a:lnTo>
                  <a:pt x="98" y="1879"/>
                </a:lnTo>
                <a:lnTo>
                  <a:pt x="110" y="1893"/>
                </a:lnTo>
                <a:lnTo>
                  <a:pt x="123" y="1902"/>
                </a:lnTo>
                <a:lnTo>
                  <a:pt x="136" y="1905"/>
                </a:lnTo>
              </a:path>
            </a:pathLst>
          </a:custGeom>
          <a:noFill/>
          <a:ln w="38100" cap="rnd">
            <a:solidFill>
              <a:srgbClr val="0000FF"/>
            </a:solidFill>
            <a:round/>
            <a:headEnd/>
            <a:tailEnd/>
          </a:ln>
        </p:spPr>
        <p:txBody>
          <a:bodyPr numCol="1"/>
          <a:lstStyle/>
          <a:p>
            <a:endParaRPr/>
          </a:p>
        </p:txBody>
      </p:sp>
      <p:grpSp>
        <p:nvGrpSpPr>
          <p:cNvPr id="3" name="Group 104"/>
          <p:cNvGrpSpPr>
            <a:grpSpLocks/>
          </p:cNvGrpSpPr>
          <p:nvPr/>
        </p:nvGrpSpPr>
        <p:grpSpPr>
          <a:xfrm>
            <a:off x="5010150" y="2938462"/>
            <a:ext cx="4025900" cy="2093912"/>
            <a:chOff x="3156" y="1851"/>
            <a:chExt cx="2536" cy="1319"/>
          </a:xfrm>
        </p:grpSpPr>
        <p:sp>
          <p:nvSpPr>
            <p:cNvPr id="105" name="Text Box 105"/>
            <p:cNvSpPr>
              <a:spLocks/>
            </p:cNvSpPr>
            <p:nvPr/>
          </p:nvSpPr>
          <p:spPr>
            <a:xfrm>
              <a:off x="3289" y="1917"/>
              <a:ext cx="2403" cy="1086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>
                <a:spcBef>
                  <a:spcPct val="50000"/>
                </a:spcBef>
              </a:pPr>
              <a:r>
                <a:rPr lang="en-US" sz="2000" b="1" dirty="0" smtClean="0">
                  <a:latin typeface="Times New Roman" pitchFamily="18" charset="0"/>
                </a:rPr>
                <a:t>VELOCIDAD DE SÍNTESIS</a:t>
              </a:r>
            </a:p>
            <a:p>
              <a:pPr lvl="1">
                <a:spcBef>
                  <a:spcPct val="50000"/>
                </a:spcBef>
                <a:buFontTx/>
                <a:buChar char="•"/>
              </a:pPr>
              <a:r>
                <a:rPr lang="en-US" sz="2000" dirty="0" smtClean="0">
                  <a:latin typeface="Times New Roman" pitchFamily="18" charset="0"/>
                </a:rPr>
                <a:t> TRANSCRIPCION</a:t>
              </a:r>
            </a:p>
            <a:p>
              <a:pPr lvl="1">
                <a:spcBef>
                  <a:spcPct val="50000"/>
                </a:spcBef>
                <a:buFontTx/>
                <a:buChar char="•"/>
              </a:pPr>
              <a:r>
                <a:rPr lang="en-US" sz="2000" dirty="0" smtClean="0">
                  <a:latin typeface="Times New Roman" pitchFamily="18" charset="0"/>
                </a:rPr>
                <a:t> TRADUCCION</a:t>
              </a:r>
            </a:p>
            <a:p>
              <a:pPr marL="0" indent="0">
                <a:spcBef>
                  <a:spcPct val="50000"/>
                </a:spcBef>
              </a:pPr>
              <a:r>
                <a:rPr lang="en-US" sz="1800" b="1" dirty="0" smtClean="0">
                  <a:latin typeface="Times New Roman" pitchFamily="18" charset="0"/>
                </a:rPr>
                <a:t>VELOCIDAD DE DEGRADACIÓN</a:t>
              </a:r>
            </a:p>
          </p:txBody>
        </p:sp>
        <p:sp>
          <p:nvSpPr>
            <p:cNvPr id="106" name="Text Box 106"/>
            <p:cNvSpPr>
              <a:spLocks/>
            </p:cNvSpPr>
            <p:nvPr/>
          </p:nvSpPr>
          <p:spPr>
            <a:xfrm>
              <a:off x="3156" y="1851"/>
              <a:ext cx="136" cy="1319"/>
            </a:xfrm>
            <a:custGeom>
              <a:avLst/>
              <a:gdLst/>
              <a:ahLst/>
              <a:cxnLst/>
              <a:rect l="0" t="0" r="r" b="b"/>
              <a:pathLst>
                <a:path w="136" h="1089">
                  <a:moveTo>
                    <a:pt x="136" y="0"/>
                  </a:moveTo>
                  <a:lnTo>
                    <a:pt x="122" y="2"/>
                  </a:lnTo>
                  <a:lnTo>
                    <a:pt x="110" y="7"/>
                  </a:lnTo>
                  <a:lnTo>
                    <a:pt x="98" y="15"/>
                  </a:lnTo>
                  <a:lnTo>
                    <a:pt x="88" y="27"/>
                  </a:lnTo>
                  <a:lnTo>
                    <a:pt x="73" y="56"/>
                  </a:lnTo>
                  <a:lnTo>
                    <a:pt x="69" y="73"/>
                  </a:lnTo>
                  <a:lnTo>
                    <a:pt x="68" y="91"/>
                  </a:lnTo>
                  <a:lnTo>
                    <a:pt x="68" y="454"/>
                  </a:lnTo>
                  <a:lnTo>
                    <a:pt x="67" y="472"/>
                  </a:lnTo>
                  <a:lnTo>
                    <a:pt x="63" y="489"/>
                  </a:lnTo>
                  <a:lnTo>
                    <a:pt x="48" y="518"/>
                  </a:lnTo>
                  <a:lnTo>
                    <a:pt x="38" y="529"/>
                  </a:lnTo>
                  <a:lnTo>
                    <a:pt x="27" y="538"/>
                  </a:lnTo>
                  <a:lnTo>
                    <a:pt x="14" y="543"/>
                  </a:lnTo>
                  <a:lnTo>
                    <a:pt x="0" y="545"/>
                  </a:lnTo>
                  <a:lnTo>
                    <a:pt x="14" y="546"/>
                  </a:lnTo>
                  <a:lnTo>
                    <a:pt x="27" y="552"/>
                  </a:lnTo>
                  <a:lnTo>
                    <a:pt x="38" y="560"/>
                  </a:lnTo>
                  <a:lnTo>
                    <a:pt x="48" y="571"/>
                  </a:lnTo>
                  <a:lnTo>
                    <a:pt x="63" y="600"/>
                  </a:lnTo>
                  <a:lnTo>
                    <a:pt x="67" y="617"/>
                  </a:lnTo>
                  <a:lnTo>
                    <a:pt x="68" y="635"/>
                  </a:lnTo>
                  <a:lnTo>
                    <a:pt x="68" y="999"/>
                  </a:lnTo>
                  <a:lnTo>
                    <a:pt x="69" y="1017"/>
                  </a:lnTo>
                  <a:lnTo>
                    <a:pt x="73" y="1034"/>
                  </a:lnTo>
                  <a:lnTo>
                    <a:pt x="88" y="1063"/>
                  </a:lnTo>
                  <a:lnTo>
                    <a:pt x="98" y="1074"/>
                  </a:lnTo>
                  <a:lnTo>
                    <a:pt x="110" y="1082"/>
                  </a:lnTo>
                  <a:lnTo>
                    <a:pt x="122" y="1087"/>
                  </a:lnTo>
                  <a:lnTo>
                    <a:pt x="136" y="1089"/>
                  </a:lnTo>
                </a:path>
              </a:pathLst>
            </a:custGeom>
            <a:noFill/>
            <a:ln w="38100" cap="rnd">
              <a:solidFill>
                <a:srgbClr val="0000FF"/>
              </a:solidFill>
              <a:round/>
              <a:headEnd/>
              <a:tailEnd/>
            </a:ln>
          </p:spPr>
          <p:txBody>
            <a:bodyPr numCol="1"/>
            <a:lstStyle/>
            <a:p>
              <a:endParaRPr/>
            </a:p>
          </p:txBody>
        </p:sp>
      </p:grpSp>
      <p:sp>
        <p:nvSpPr>
          <p:cNvPr id="107" name="Text Box 107"/>
          <p:cNvSpPr txBox="1">
            <a:spLocks/>
          </p:cNvSpPr>
          <p:nvPr/>
        </p:nvSpPr>
        <p:spPr>
          <a:xfrm>
            <a:off x="3571868" y="2285992"/>
            <a:ext cx="971550" cy="307975"/>
          </a:xfrm>
          <a:prstGeom prst="rect">
            <a:avLst/>
          </a:prstGeom>
          <a:noFill/>
          <a:ln>
            <a:noFill/>
          </a:ln>
        </p:spPr>
        <p:txBody>
          <a:bodyPr wrap="none" numCol="1">
            <a:spAutoFit/>
          </a:bodyPr>
          <a:lstStyle/>
          <a:p>
            <a:pPr marL="0" indent="0"/>
            <a:r>
              <a:rPr lang="en-US" sz="1400" dirty="0" smtClean="0">
                <a:solidFill>
                  <a:srgbClr val="FF0000"/>
                </a:solidFill>
                <a:latin typeface="Times New Roman" pitchFamily="18" charset="0"/>
              </a:rPr>
              <a:t>(RÁPIDA)</a:t>
            </a:r>
          </a:p>
        </p:txBody>
      </p:sp>
      <p:grpSp>
        <p:nvGrpSpPr>
          <p:cNvPr id="4" name="Group 108"/>
          <p:cNvGrpSpPr>
            <a:grpSpLocks/>
          </p:cNvGrpSpPr>
          <p:nvPr/>
        </p:nvGrpSpPr>
        <p:grpSpPr>
          <a:xfrm>
            <a:off x="4537106" y="4997450"/>
            <a:ext cx="4464050" cy="1585912"/>
            <a:chOff x="2653" y="3148"/>
            <a:chExt cx="2812" cy="999"/>
          </a:xfrm>
        </p:grpSpPr>
        <p:sp>
          <p:nvSpPr>
            <p:cNvPr id="109" name="Text Box 109"/>
            <p:cNvSpPr>
              <a:spLocks/>
            </p:cNvSpPr>
            <p:nvPr/>
          </p:nvSpPr>
          <p:spPr>
            <a:xfrm>
              <a:off x="2838" y="3249"/>
              <a:ext cx="949" cy="250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2000" b="1" dirty="0" smtClean="0">
                  <a:solidFill>
                    <a:srgbClr val="000099"/>
                  </a:solidFill>
                  <a:latin typeface="Times New Roman" pitchFamily="18" charset="0"/>
                </a:rPr>
                <a:t>CITOSOL</a:t>
              </a:r>
            </a:p>
          </p:txBody>
        </p:sp>
        <p:sp>
          <p:nvSpPr>
            <p:cNvPr id="110" name="Text Box 110"/>
            <p:cNvSpPr>
              <a:spLocks/>
            </p:cNvSpPr>
            <p:nvPr/>
          </p:nvSpPr>
          <p:spPr>
            <a:xfrm>
              <a:off x="2835" y="3575"/>
              <a:ext cx="1340" cy="250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2000" b="1" dirty="0" smtClean="0">
                  <a:solidFill>
                    <a:srgbClr val="000099"/>
                  </a:solidFill>
                  <a:latin typeface="Times New Roman" pitchFamily="18" charset="0"/>
                </a:rPr>
                <a:t>MITOCONDRIA</a:t>
              </a:r>
            </a:p>
          </p:txBody>
        </p:sp>
        <p:sp>
          <p:nvSpPr>
            <p:cNvPr id="111" name="Text Box 111"/>
            <p:cNvSpPr>
              <a:spLocks/>
            </p:cNvSpPr>
            <p:nvPr/>
          </p:nvSpPr>
          <p:spPr>
            <a:xfrm>
              <a:off x="2653" y="3148"/>
              <a:ext cx="189" cy="999"/>
            </a:xfrm>
            <a:custGeom>
              <a:avLst/>
              <a:gdLst/>
              <a:ahLst/>
              <a:cxnLst/>
              <a:rect l="0" t="0" r="r" b="b"/>
              <a:pathLst>
                <a:path w="226" h="998">
                  <a:moveTo>
                    <a:pt x="226" y="0"/>
                  </a:moveTo>
                  <a:lnTo>
                    <a:pt x="204" y="2"/>
                  </a:lnTo>
                  <a:lnTo>
                    <a:pt x="182" y="6"/>
                  </a:lnTo>
                  <a:lnTo>
                    <a:pt x="163" y="14"/>
                  </a:lnTo>
                  <a:lnTo>
                    <a:pt x="146" y="24"/>
                  </a:lnTo>
                  <a:lnTo>
                    <a:pt x="133" y="37"/>
                  </a:lnTo>
                  <a:lnTo>
                    <a:pt x="122" y="51"/>
                  </a:lnTo>
                  <a:lnTo>
                    <a:pt x="116" y="67"/>
                  </a:lnTo>
                  <a:lnTo>
                    <a:pt x="113" y="84"/>
                  </a:lnTo>
                  <a:lnTo>
                    <a:pt x="113" y="416"/>
                  </a:lnTo>
                  <a:lnTo>
                    <a:pt x="111" y="433"/>
                  </a:lnTo>
                  <a:lnTo>
                    <a:pt x="105" y="448"/>
                  </a:lnTo>
                  <a:lnTo>
                    <a:pt x="94" y="462"/>
                  </a:lnTo>
                  <a:lnTo>
                    <a:pt x="80" y="475"/>
                  </a:lnTo>
                  <a:lnTo>
                    <a:pt x="63" y="485"/>
                  </a:lnTo>
                  <a:lnTo>
                    <a:pt x="44" y="493"/>
                  </a:lnTo>
                  <a:lnTo>
                    <a:pt x="23" y="497"/>
                  </a:lnTo>
                  <a:lnTo>
                    <a:pt x="0" y="499"/>
                  </a:lnTo>
                  <a:lnTo>
                    <a:pt x="23" y="501"/>
                  </a:lnTo>
                  <a:lnTo>
                    <a:pt x="44" y="505"/>
                  </a:lnTo>
                  <a:lnTo>
                    <a:pt x="63" y="513"/>
                  </a:lnTo>
                  <a:lnTo>
                    <a:pt x="80" y="523"/>
                  </a:lnTo>
                  <a:lnTo>
                    <a:pt x="94" y="536"/>
                  </a:lnTo>
                  <a:lnTo>
                    <a:pt x="105" y="550"/>
                  </a:lnTo>
                  <a:lnTo>
                    <a:pt x="111" y="566"/>
                  </a:lnTo>
                  <a:lnTo>
                    <a:pt x="113" y="583"/>
                  </a:lnTo>
                  <a:lnTo>
                    <a:pt x="113" y="915"/>
                  </a:lnTo>
                  <a:lnTo>
                    <a:pt x="116" y="932"/>
                  </a:lnTo>
                  <a:lnTo>
                    <a:pt x="122" y="947"/>
                  </a:lnTo>
                  <a:lnTo>
                    <a:pt x="133" y="961"/>
                  </a:lnTo>
                  <a:lnTo>
                    <a:pt x="146" y="974"/>
                  </a:lnTo>
                  <a:lnTo>
                    <a:pt x="163" y="984"/>
                  </a:lnTo>
                  <a:lnTo>
                    <a:pt x="182" y="992"/>
                  </a:lnTo>
                  <a:lnTo>
                    <a:pt x="204" y="996"/>
                  </a:lnTo>
                  <a:lnTo>
                    <a:pt x="226" y="998"/>
                  </a:lnTo>
                </a:path>
              </a:pathLst>
            </a:custGeom>
            <a:noFill/>
            <a:ln w="38100" cap="rnd">
              <a:solidFill>
                <a:srgbClr val="0000FF"/>
              </a:solidFill>
              <a:round/>
              <a:headEnd/>
              <a:tailEnd/>
            </a:ln>
          </p:spPr>
          <p:txBody>
            <a:bodyPr numCol="1"/>
            <a:lstStyle/>
            <a:p>
              <a:endParaRPr/>
            </a:p>
          </p:txBody>
        </p:sp>
        <p:sp>
          <p:nvSpPr>
            <p:cNvPr id="112" name="Text Box 112"/>
            <p:cNvSpPr>
              <a:spLocks/>
            </p:cNvSpPr>
            <p:nvPr/>
          </p:nvSpPr>
          <p:spPr>
            <a:xfrm>
              <a:off x="2835" y="3890"/>
              <a:ext cx="1267" cy="250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2000" b="1" dirty="0" smtClean="0">
                  <a:solidFill>
                    <a:srgbClr val="000099"/>
                  </a:solidFill>
                  <a:latin typeface="Times New Roman" pitchFamily="18" charset="0"/>
                </a:rPr>
                <a:t>PEROXISOMA</a:t>
              </a:r>
            </a:p>
          </p:txBody>
        </p:sp>
        <p:sp>
          <p:nvSpPr>
            <p:cNvPr id="113" name="Text Box 113"/>
            <p:cNvSpPr>
              <a:spLocks/>
            </p:cNvSpPr>
            <p:nvPr/>
          </p:nvSpPr>
          <p:spPr>
            <a:xfrm>
              <a:off x="4195" y="3249"/>
              <a:ext cx="1270" cy="442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2000" b="1" dirty="0" smtClean="0">
                  <a:solidFill>
                    <a:srgbClr val="000099"/>
                  </a:solidFill>
                  <a:latin typeface="Times New Roman" pitchFamily="18" charset="0"/>
                </a:rPr>
                <a:t>RETIC. ENDOPLASM.</a:t>
              </a:r>
            </a:p>
          </p:txBody>
        </p:sp>
        <p:sp>
          <p:nvSpPr>
            <p:cNvPr id="114" name="Text Box 114"/>
            <p:cNvSpPr>
              <a:spLocks/>
            </p:cNvSpPr>
            <p:nvPr/>
          </p:nvSpPr>
          <p:spPr>
            <a:xfrm>
              <a:off x="4290" y="3890"/>
              <a:ext cx="1085" cy="250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2000" b="1" dirty="0" smtClean="0">
                  <a:solidFill>
                    <a:srgbClr val="000099"/>
                  </a:solidFill>
                  <a:latin typeface="Times New Roman" pitchFamily="18" charset="0"/>
                </a:rPr>
                <a:t>LISOSOMA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228600" y="1341438"/>
            <a:ext cx="1586973" cy="462307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Glucógeno</a:t>
            </a:r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2362200" y="1341438"/>
            <a:ext cx="1109278" cy="462307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Grasas</a:t>
            </a:r>
          </a:p>
        </p:txBody>
      </p:sp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4114800" y="1341438"/>
            <a:ext cx="1427507" cy="462307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Proteínas</a:t>
            </a:r>
          </a:p>
        </p:txBody>
      </p:sp>
      <p:sp>
        <p:nvSpPr>
          <p:cNvPr id="15365" name="Rectangle 6"/>
          <p:cNvSpPr>
            <a:spLocks noChangeArrowheads="1"/>
          </p:cNvSpPr>
          <p:nvPr/>
        </p:nvSpPr>
        <p:spPr bwMode="auto">
          <a:xfrm>
            <a:off x="6248400" y="1341438"/>
            <a:ext cx="2399696" cy="462307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Acidos Nucleicos</a:t>
            </a:r>
          </a:p>
        </p:txBody>
      </p:sp>
      <p:sp>
        <p:nvSpPr>
          <p:cNvPr id="15366" name="Rectangle 7"/>
          <p:cNvSpPr>
            <a:spLocks noChangeArrowheads="1"/>
          </p:cNvSpPr>
          <p:nvPr/>
        </p:nvSpPr>
        <p:spPr bwMode="auto">
          <a:xfrm>
            <a:off x="0" y="2584450"/>
            <a:ext cx="1971675" cy="469900"/>
          </a:xfrm>
          <a:prstGeom prst="rect">
            <a:avLst/>
          </a:prstGeom>
          <a:solidFill>
            <a:srgbClr val="DCDCD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 dirty="0">
                <a:solidFill>
                  <a:schemeClr val="bg1"/>
                </a:solidFill>
              </a:rPr>
              <a:t>Glucosa-6-P</a:t>
            </a:r>
          </a:p>
        </p:txBody>
      </p:sp>
      <p:sp>
        <p:nvSpPr>
          <p:cNvPr id="15367" name="Rectangle 8"/>
          <p:cNvSpPr>
            <a:spLocks noChangeArrowheads="1"/>
          </p:cNvSpPr>
          <p:nvPr/>
        </p:nvSpPr>
        <p:spPr bwMode="auto">
          <a:xfrm>
            <a:off x="2211388" y="2571750"/>
            <a:ext cx="1784350" cy="469900"/>
          </a:xfrm>
          <a:prstGeom prst="rect">
            <a:avLst/>
          </a:prstGeom>
          <a:solidFill>
            <a:srgbClr val="DCDCD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 dirty="0">
                <a:solidFill>
                  <a:schemeClr val="bg1"/>
                </a:solidFill>
              </a:rPr>
              <a:t>Acetil-CoA</a:t>
            </a:r>
          </a:p>
        </p:txBody>
      </p:sp>
      <p:sp>
        <p:nvSpPr>
          <p:cNvPr id="15368" name="Rectangle 9"/>
          <p:cNvSpPr>
            <a:spLocks noChangeArrowheads="1"/>
          </p:cNvSpPr>
          <p:nvPr/>
        </p:nvSpPr>
        <p:spPr bwMode="auto">
          <a:xfrm>
            <a:off x="4040188" y="2492375"/>
            <a:ext cx="1971675" cy="469900"/>
          </a:xfrm>
          <a:prstGeom prst="rect">
            <a:avLst/>
          </a:prstGeom>
          <a:solidFill>
            <a:srgbClr val="DCDCD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 dirty="0">
                <a:solidFill>
                  <a:schemeClr val="bg1"/>
                </a:solidFill>
              </a:rPr>
              <a:t>Aminoácidos</a:t>
            </a:r>
          </a:p>
        </p:txBody>
      </p:sp>
      <p:sp>
        <p:nvSpPr>
          <p:cNvPr id="15369" name="Rectangle 10"/>
          <p:cNvSpPr>
            <a:spLocks noChangeArrowheads="1"/>
          </p:cNvSpPr>
          <p:nvPr/>
        </p:nvSpPr>
        <p:spPr bwMode="auto">
          <a:xfrm>
            <a:off x="6461125" y="2297113"/>
            <a:ext cx="1897089" cy="831639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algn="ctr"/>
            <a:r>
              <a:rPr lang="es-ES_tradnl" sz="2400" b="1" dirty="0">
                <a:solidFill>
                  <a:schemeClr val="bg1"/>
                </a:solidFill>
              </a:rPr>
              <a:t>Purinas y</a:t>
            </a:r>
          </a:p>
          <a:p>
            <a:pPr algn="ctr"/>
            <a:r>
              <a:rPr lang="es-ES_tradnl" sz="2400" b="1" dirty="0" err="1">
                <a:solidFill>
                  <a:schemeClr val="bg1"/>
                </a:solidFill>
              </a:rPr>
              <a:t>Pirimidinas</a:t>
            </a:r>
            <a:endParaRPr lang="es-ES_tradnl" sz="2400" b="1" dirty="0">
              <a:solidFill>
                <a:schemeClr val="bg1"/>
              </a:solidFill>
            </a:endParaRPr>
          </a:p>
        </p:txBody>
      </p:sp>
      <p:sp>
        <p:nvSpPr>
          <p:cNvPr id="15370" name="Rectangle 11"/>
          <p:cNvSpPr>
            <a:spLocks noChangeArrowheads="1"/>
          </p:cNvSpPr>
          <p:nvPr/>
        </p:nvSpPr>
        <p:spPr bwMode="auto">
          <a:xfrm>
            <a:off x="3124200" y="4008438"/>
            <a:ext cx="186013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endParaRPr lang="es-ES" sz="18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5371" name="Rectangle 12"/>
          <p:cNvSpPr>
            <a:spLocks noChangeArrowheads="1"/>
          </p:cNvSpPr>
          <p:nvPr/>
        </p:nvSpPr>
        <p:spPr bwMode="auto">
          <a:xfrm>
            <a:off x="3348038" y="5373688"/>
            <a:ext cx="806450" cy="4699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 dirty="0">
                <a:solidFill>
                  <a:srgbClr val="FF0000"/>
                </a:solidFill>
              </a:rPr>
              <a:t>ATP</a:t>
            </a:r>
          </a:p>
        </p:txBody>
      </p:sp>
      <p:sp>
        <p:nvSpPr>
          <p:cNvPr id="15372" name="Rectangle 13"/>
          <p:cNvSpPr>
            <a:spLocks noChangeArrowheads="1"/>
          </p:cNvSpPr>
          <p:nvPr/>
        </p:nvSpPr>
        <p:spPr bwMode="auto">
          <a:xfrm>
            <a:off x="5364163" y="3213100"/>
            <a:ext cx="655629" cy="400752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000" b="1" dirty="0">
                <a:solidFill>
                  <a:schemeClr val="bg1"/>
                </a:solidFill>
              </a:rPr>
              <a:t>NH</a:t>
            </a:r>
            <a:r>
              <a:rPr lang="es-ES_tradnl" sz="2000" b="1" baseline="-250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5373" name="Line 14"/>
          <p:cNvSpPr>
            <a:spLocks noChangeShapeType="1"/>
          </p:cNvSpPr>
          <p:nvPr/>
        </p:nvSpPr>
        <p:spPr bwMode="auto">
          <a:xfrm>
            <a:off x="762000" y="1874838"/>
            <a:ext cx="0" cy="53975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5374" name="Line 15"/>
          <p:cNvSpPr>
            <a:spLocks noChangeShapeType="1"/>
          </p:cNvSpPr>
          <p:nvPr/>
        </p:nvSpPr>
        <p:spPr bwMode="auto">
          <a:xfrm flipV="1">
            <a:off x="990600" y="1874838"/>
            <a:ext cx="0" cy="53975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5375" name="Line 16"/>
          <p:cNvSpPr>
            <a:spLocks noChangeShapeType="1"/>
          </p:cNvSpPr>
          <p:nvPr/>
        </p:nvSpPr>
        <p:spPr bwMode="auto">
          <a:xfrm>
            <a:off x="2819400" y="1874838"/>
            <a:ext cx="0" cy="539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5376" name="Line 17"/>
          <p:cNvSpPr>
            <a:spLocks noChangeShapeType="1"/>
          </p:cNvSpPr>
          <p:nvPr/>
        </p:nvSpPr>
        <p:spPr bwMode="auto">
          <a:xfrm flipV="1">
            <a:off x="2971800" y="1868488"/>
            <a:ext cx="0" cy="539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5377" name="Line 18"/>
          <p:cNvSpPr>
            <a:spLocks noChangeShapeType="1"/>
          </p:cNvSpPr>
          <p:nvPr/>
        </p:nvSpPr>
        <p:spPr bwMode="auto">
          <a:xfrm>
            <a:off x="4648200" y="1874838"/>
            <a:ext cx="0" cy="539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5378" name="Line 19"/>
          <p:cNvSpPr>
            <a:spLocks noChangeShapeType="1"/>
          </p:cNvSpPr>
          <p:nvPr/>
        </p:nvSpPr>
        <p:spPr bwMode="auto">
          <a:xfrm flipV="1">
            <a:off x="4800600" y="1798638"/>
            <a:ext cx="0" cy="539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5379" name="Line 20"/>
          <p:cNvSpPr>
            <a:spLocks noChangeShapeType="1"/>
          </p:cNvSpPr>
          <p:nvPr/>
        </p:nvSpPr>
        <p:spPr bwMode="auto">
          <a:xfrm>
            <a:off x="7086600" y="1874838"/>
            <a:ext cx="0" cy="539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5380" name="Line 21"/>
          <p:cNvSpPr>
            <a:spLocks noChangeShapeType="1"/>
          </p:cNvSpPr>
          <p:nvPr/>
        </p:nvSpPr>
        <p:spPr bwMode="auto">
          <a:xfrm flipV="1">
            <a:off x="7239000" y="1798638"/>
            <a:ext cx="0" cy="539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5381" name="Line 22"/>
          <p:cNvSpPr>
            <a:spLocks noChangeShapeType="1"/>
          </p:cNvSpPr>
          <p:nvPr/>
        </p:nvSpPr>
        <p:spPr bwMode="auto">
          <a:xfrm>
            <a:off x="1142976" y="3071810"/>
            <a:ext cx="285752" cy="428628"/>
          </a:xfrm>
          <a:prstGeom prst="line">
            <a:avLst/>
          </a:prstGeom>
          <a:noFill/>
          <a:ln w="41275">
            <a:solidFill>
              <a:schemeClr val="bg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5382" name="Line 23"/>
          <p:cNvSpPr>
            <a:spLocks noChangeShapeType="1"/>
          </p:cNvSpPr>
          <p:nvPr/>
        </p:nvSpPr>
        <p:spPr bwMode="auto">
          <a:xfrm>
            <a:off x="3286116" y="3000373"/>
            <a:ext cx="45719" cy="785818"/>
          </a:xfrm>
          <a:prstGeom prst="line">
            <a:avLst/>
          </a:prstGeom>
          <a:noFill/>
          <a:ln w="41275">
            <a:solidFill>
              <a:schemeClr val="bg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5383" name="Line 24"/>
          <p:cNvSpPr>
            <a:spLocks noChangeShapeType="1"/>
          </p:cNvSpPr>
          <p:nvPr/>
        </p:nvSpPr>
        <p:spPr bwMode="auto">
          <a:xfrm flipH="1">
            <a:off x="4143371" y="2928934"/>
            <a:ext cx="533401" cy="931866"/>
          </a:xfrm>
          <a:prstGeom prst="line">
            <a:avLst/>
          </a:prstGeom>
          <a:noFill/>
          <a:ln w="41275">
            <a:solidFill>
              <a:schemeClr val="bg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5384" name="Oval 26"/>
          <p:cNvSpPr>
            <a:spLocks noChangeArrowheads="1"/>
          </p:cNvSpPr>
          <p:nvPr/>
        </p:nvSpPr>
        <p:spPr bwMode="auto">
          <a:xfrm>
            <a:off x="2411413" y="3776673"/>
            <a:ext cx="2219325" cy="115252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 b="1" dirty="0">
                <a:solidFill>
                  <a:schemeClr val="bg1"/>
                </a:solidFill>
              </a:rPr>
              <a:t>CICLO</a:t>
            </a:r>
          </a:p>
          <a:p>
            <a:pPr algn="ctr"/>
            <a:r>
              <a:rPr lang="es-ES_tradnl" sz="2400" b="1" dirty="0">
                <a:solidFill>
                  <a:schemeClr val="bg1"/>
                </a:solidFill>
              </a:rPr>
              <a:t>DE KREBS</a:t>
            </a:r>
          </a:p>
        </p:txBody>
      </p:sp>
      <p:sp>
        <p:nvSpPr>
          <p:cNvPr id="15385" name="AutoShape 27"/>
          <p:cNvSpPr>
            <a:spLocks noChangeArrowheads="1"/>
          </p:cNvSpPr>
          <p:nvPr/>
        </p:nvSpPr>
        <p:spPr bwMode="auto">
          <a:xfrm>
            <a:off x="3500430" y="4967301"/>
            <a:ext cx="238125" cy="390525"/>
          </a:xfrm>
          <a:prstGeom prst="downArrow">
            <a:avLst>
              <a:gd name="adj1" fmla="val 50000"/>
              <a:gd name="adj2" fmla="val 41015"/>
            </a:avLst>
          </a:prstGeom>
          <a:solidFill>
            <a:srgbClr val="FF0066"/>
          </a:solidFill>
          <a:ln w="12700">
            <a:solidFill>
              <a:srgbClr val="157928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>
              <a:solidFill>
                <a:schemeClr val="bg1"/>
              </a:solidFill>
            </a:endParaRPr>
          </a:p>
        </p:txBody>
      </p:sp>
      <p:sp>
        <p:nvSpPr>
          <p:cNvPr id="15386" name="Freeform 28"/>
          <p:cNvSpPr>
            <a:spLocks/>
          </p:cNvSpPr>
          <p:nvPr/>
        </p:nvSpPr>
        <p:spPr bwMode="auto">
          <a:xfrm>
            <a:off x="4643438" y="3213100"/>
            <a:ext cx="504825" cy="360363"/>
          </a:xfrm>
          <a:custGeom>
            <a:avLst/>
            <a:gdLst>
              <a:gd name="T0" fmla="*/ 2147483647 w 209"/>
              <a:gd name="T1" fmla="*/ 0 h 199"/>
              <a:gd name="T2" fmla="*/ 2147483647 w 209"/>
              <a:gd name="T3" fmla="*/ 2147483647 h 199"/>
              <a:gd name="T4" fmla="*/ 2147483647 w 209"/>
              <a:gd name="T5" fmla="*/ 2147483647 h 199"/>
              <a:gd name="T6" fmla="*/ 2147483647 w 209"/>
              <a:gd name="T7" fmla="*/ 2147483647 h 199"/>
              <a:gd name="T8" fmla="*/ 0 w 209"/>
              <a:gd name="T9" fmla="*/ 2147483647 h 199"/>
              <a:gd name="T10" fmla="*/ 2147483647 w 209"/>
              <a:gd name="T11" fmla="*/ 2147483647 h 199"/>
              <a:gd name="T12" fmla="*/ 2147483647 w 209"/>
              <a:gd name="T13" fmla="*/ 2147483647 h 199"/>
              <a:gd name="T14" fmla="*/ 2147483647 w 209"/>
              <a:gd name="T15" fmla="*/ 2147483647 h 199"/>
              <a:gd name="T16" fmla="*/ 2147483647 w 209"/>
              <a:gd name="T17" fmla="*/ 2147483647 h 199"/>
              <a:gd name="T18" fmla="*/ 2147483647 w 209"/>
              <a:gd name="T19" fmla="*/ 2147483647 h 199"/>
              <a:gd name="T20" fmla="*/ 2147483647 w 209"/>
              <a:gd name="T21" fmla="*/ 2147483647 h 199"/>
              <a:gd name="T22" fmla="*/ 2147483647 w 209"/>
              <a:gd name="T23" fmla="*/ 2147483647 h 199"/>
              <a:gd name="T24" fmla="*/ 2147483647 w 209"/>
              <a:gd name="T25" fmla="*/ 2147483647 h 199"/>
              <a:gd name="T26" fmla="*/ 2147483647 w 209"/>
              <a:gd name="T27" fmla="*/ 2147483647 h 199"/>
              <a:gd name="T28" fmla="*/ 2147483647 w 209"/>
              <a:gd name="T29" fmla="*/ 2147483647 h 199"/>
              <a:gd name="T30" fmla="*/ 2147483647 w 209"/>
              <a:gd name="T31" fmla="*/ 2147483647 h 199"/>
              <a:gd name="T32" fmla="*/ 2147483647 w 209"/>
              <a:gd name="T33" fmla="*/ 2147483647 h 199"/>
              <a:gd name="T34" fmla="*/ 2147483647 w 209"/>
              <a:gd name="T35" fmla="*/ 2147483647 h 199"/>
              <a:gd name="T36" fmla="*/ 2147483647 w 209"/>
              <a:gd name="T37" fmla="*/ 2147483647 h 199"/>
              <a:gd name="T38" fmla="*/ 2147483647 w 209"/>
              <a:gd name="T39" fmla="*/ 2147483647 h 199"/>
              <a:gd name="T40" fmla="*/ 2147483647 w 209"/>
              <a:gd name="T41" fmla="*/ 2147483647 h 199"/>
              <a:gd name="T42" fmla="*/ 2147483647 w 209"/>
              <a:gd name="T43" fmla="*/ 2147483647 h 199"/>
              <a:gd name="T44" fmla="*/ 2147483647 w 209"/>
              <a:gd name="T45" fmla="*/ 2147483647 h 199"/>
              <a:gd name="T46" fmla="*/ 2147483647 w 209"/>
              <a:gd name="T47" fmla="*/ 2147483647 h 199"/>
              <a:gd name="T48" fmla="*/ 2147483647 w 209"/>
              <a:gd name="T49" fmla="*/ 2147483647 h 199"/>
              <a:gd name="T50" fmla="*/ 2147483647 w 209"/>
              <a:gd name="T51" fmla="*/ 2147483647 h 199"/>
              <a:gd name="T52" fmla="*/ 2147483647 w 209"/>
              <a:gd name="T53" fmla="*/ 2147483647 h 199"/>
              <a:gd name="T54" fmla="*/ 2147483647 w 209"/>
              <a:gd name="T55" fmla="*/ 2147483647 h 199"/>
              <a:gd name="T56" fmla="*/ 2147483647 w 209"/>
              <a:gd name="T57" fmla="*/ 2147483647 h 199"/>
              <a:gd name="T58" fmla="*/ 2147483647 w 209"/>
              <a:gd name="T59" fmla="*/ 2147483647 h 199"/>
              <a:gd name="T60" fmla="*/ 2147483647 w 209"/>
              <a:gd name="T61" fmla="*/ 2147483647 h 199"/>
              <a:gd name="T62" fmla="*/ 2147483647 w 209"/>
              <a:gd name="T63" fmla="*/ 2147483647 h 199"/>
              <a:gd name="T64" fmla="*/ 2147483647 w 209"/>
              <a:gd name="T65" fmla="*/ 2147483647 h 199"/>
              <a:gd name="T66" fmla="*/ 2147483647 w 209"/>
              <a:gd name="T67" fmla="*/ 2147483647 h 199"/>
              <a:gd name="T68" fmla="*/ 2147483647 w 209"/>
              <a:gd name="T69" fmla="*/ 2147483647 h 199"/>
              <a:gd name="T70" fmla="*/ 2147483647 w 209"/>
              <a:gd name="T71" fmla="*/ 2147483647 h 199"/>
              <a:gd name="T72" fmla="*/ 2147483647 w 209"/>
              <a:gd name="T73" fmla="*/ 2147483647 h 199"/>
              <a:gd name="T74" fmla="*/ 2147483647 w 209"/>
              <a:gd name="T75" fmla="*/ 2147483647 h 19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09"/>
              <a:gd name="T115" fmla="*/ 0 h 199"/>
              <a:gd name="T116" fmla="*/ 209 w 209"/>
              <a:gd name="T117" fmla="*/ 199 h 199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09" h="199">
                <a:moveTo>
                  <a:pt x="31" y="0"/>
                </a:moveTo>
                <a:lnTo>
                  <a:pt x="18" y="26"/>
                </a:lnTo>
                <a:lnTo>
                  <a:pt x="8" y="51"/>
                </a:lnTo>
                <a:lnTo>
                  <a:pt x="2" y="76"/>
                </a:lnTo>
                <a:lnTo>
                  <a:pt x="0" y="100"/>
                </a:lnTo>
                <a:lnTo>
                  <a:pt x="2" y="121"/>
                </a:lnTo>
                <a:lnTo>
                  <a:pt x="7" y="140"/>
                </a:lnTo>
                <a:lnTo>
                  <a:pt x="16" y="155"/>
                </a:lnTo>
                <a:lnTo>
                  <a:pt x="29" y="166"/>
                </a:lnTo>
                <a:lnTo>
                  <a:pt x="70" y="191"/>
                </a:lnTo>
                <a:lnTo>
                  <a:pt x="83" y="196"/>
                </a:lnTo>
                <a:lnTo>
                  <a:pt x="96" y="198"/>
                </a:lnTo>
                <a:lnTo>
                  <a:pt x="111" y="197"/>
                </a:lnTo>
                <a:lnTo>
                  <a:pt x="126" y="193"/>
                </a:lnTo>
                <a:lnTo>
                  <a:pt x="141" y="187"/>
                </a:lnTo>
                <a:lnTo>
                  <a:pt x="157" y="177"/>
                </a:lnTo>
                <a:lnTo>
                  <a:pt x="173" y="165"/>
                </a:lnTo>
                <a:lnTo>
                  <a:pt x="188" y="150"/>
                </a:lnTo>
                <a:lnTo>
                  <a:pt x="208" y="162"/>
                </a:lnTo>
                <a:lnTo>
                  <a:pt x="196" y="99"/>
                </a:lnTo>
                <a:lnTo>
                  <a:pt x="126" y="113"/>
                </a:lnTo>
                <a:lnTo>
                  <a:pt x="147" y="125"/>
                </a:lnTo>
                <a:lnTo>
                  <a:pt x="123" y="146"/>
                </a:lnTo>
                <a:lnTo>
                  <a:pt x="111" y="155"/>
                </a:lnTo>
                <a:lnTo>
                  <a:pt x="99" y="162"/>
                </a:lnTo>
                <a:lnTo>
                  <a:pt x="87" y="168"/>
                </a:lnTo>
                <a:lnTo>
                  <a:pt x="76" y="171"/>
                </a:lnTo>
                <a:lnTo>
                  <a:pt x="64" y="173"/>
                </a:lnTo>
                <a:lnTo>
                  <a:pt x="53" y="174"/>
                </a:lnTo>
                <a:lnTo>
                  <a:pt x="46" y="160"/>
                </a:lnTo>
                <a:lnTo>
                  <a:pt x="42" y="144"/>
                </a:lnTo>
                <a:lnTo>
                  <a:pt x="41" y="126"/>
                </a:lnTo>
                <a:lnTo>
                  <a:pt x="43" y="107"/>
                </a:lnTo>
                <a:lnTo>
                  <a:pt x="46" y="87"/>
                </a:lnTo>
                <a:lnTo>
                  <a:pt x="53" y="66"/>
                </a:lnTo>
                <a:lnTo>
                  <a:pt x="62" y="45"/>
                </a:lnTo>
                <a:lnTo>
                  <a:pt x="73" y="24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PE">
              <a:solidFill>
                <a:schemeClr val="bg1"/>
              </a:solidFill>
            </a:endParaRPr>
          </a:p>
        </p:txBody>
      </p:sp>
      <p:sp>
        <p:nvSpPr>
          <p:cNvPr id="15387" name="Oval 29"/>
          <p:cNvSpPr>
            <a:spLocks noChangeArrowheads="1"/>
          </p:cNvSpPr>
          <p:nvPr/>
        </p:nvSpPr>
        <p:spPr bwMode="auto">
          <a:xfrm>
            <a:off x="5857884" y="3716338"/>
            <a:ext cx="1225550" cy="466725"/>
          </a:xfrm>
          <a:prstGeom prst="ellipse">
            <a:avLst/>
          </a:prstGeom>
          <a:solidFill>
            <a:srgbClr val="FFFF9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 dirty="0" err="1">
                <a:solidFill>
                  <a:schemeClr val="bg1"/>
                </a:solidFill>
              </a:rPr>
              <a:t>C.Urea</a:t>
            </a:r>
            <a:endParaRPr lang="es-ES_tradnl" sz="2400" dirty="0">
              <a:solidFill>
                <a:schemeClr val="bg1"/>
              </a:solidFill>
            </a:endParaRPr>
          </a:p>
        </p:txBody>
      </p:sp>
      <p:sp>
        <p:nvSpPr>
          <p:cNvPr id="15388" name="Line 30"/>
          <p:cNvSpPr>
            <a:spLocks noChangeShapeType="1"/>
          </p:cNvSpPr>
          <p:nvPr/>
        </p:nvSpPr>
        <p:spPr bwMode="auto">
          <a:xfrm>
            <a:off x="5076825" y="3573463"/>
            <a:ext cx="804863" cy="296862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5389" name="Freeform 31"/>
          <p:cNvSpPr>
            <a:spLocks/>
          </p:cNvSpPr>
          <p:nvPr/>
        </p:nvSpPr>
        <p:spPr bwMode="auto">
          <a:xfrm>
            <a:off x="4211638" y="4941888"/>
            <a:ext cx="649287" cy="1916112"/>
          </a:xfrm>
          <a:custGeom>
            <a:avLst/>
            <a:gdLst>
              <a:gd name="T0" fmla="*/ 2147483647 w 241"/>
              <a:gd name="T1" fmla="*/ 0 h 673"/>
              <a:gd name="T2" fmla="*/ 2147483647 w 241"/>
              <a:gd name="T3" fmla="*/ 2147483647 h 673"/>
              <a:gd name="T4" fmla="*/ 2147483647 w 241"/>
              <a:gd name="T5" fmla="*/ 2147483647 h 673"/>
              <a:gd name="T6" fmla="*/ 2147483647 w 241"/>
              <a:gd name="T7" fmla="*/ 2147483647 h 673"/>
              <a:gd name="T8" fmla="*/ 2147483647 w 241"/>
              <a:gd name="T9" fmla="*/ 2147483647 h 673"/>
              <a:gd name="T10" fmla="*/ 2147483647 w 241"/>
              <a:gd name="T11" fmla="*/ 2147483647 h 673"/>
              <a:gd name="T12" fmla="*/ 2147483647 w 241"/>
              <a:gd name="T13" fmla="*/ 2147483647 h 673"/>
              <a:gd name="T14" fmla="*/ 2147483647 w 241"/>
              <a:gd name="T15" fmla="*/ 2147483647 h 673"/>
              <a:gd name="T16" fmla="*/ 2147483647 w 241"/>
              <a:gd name="T17" fmla="*/ 2147483647 h 673"/>
              <a:gd name="T18" fmla="*/ 2147483647 w 241"/>
              <a:gd name="T19" fmla="*/ 2147483647 h 673"/>
              <a:gd name="T20" fmla="*/ 2147483647 w 241"/>
              <a:gd name="T21" fmla="*/ 2147483647 h 673"/>
              <a:gd name="T22" fmla="*/ 2147483647 w 241"/>
              <a:gd name="T23" fmla="*/ 2147483647 h 673"/>
              <a:gd name="T24" fmla="*/ 2147483647 w 241"/>
              <a:gd name="T25" fmla="*/ 2147483647 h 673"/>
              <a:gd name="T26" fmla="*/ 2147483647 w 241"/>
              <a:gd name="T27" fmla="*/ 2147483647 h 673"/>
              <a:gd name="T28" fmla="*/ 2147483647 w 241"/>
              <a:gd name="T29" fmla="*/ 2147483647 h 673"/>
              <a:gd name="T30" fmla="*/ 2147483647 w 241"/>
              <a:gd name="T31" fmla="*/ 2147483647 h 673"/>
              <a:gd name="T32" fmla="*/ 2147483647 w 241"/>
              <a:gd name="T33" fmla="*/ 2147483647 h 673"/>
              <a:gd name="T34" fmla="*/ 0 w 241"/>
              <a:gd name="T35" fmla="*/ 2147483647 h 673"/>
              <a:gd name="T36" fmla="*/ 2147483647 w 241"/>
              <a:gd name="T37" fmla="*/ 2147483647 h 673"/>
              <a:gd name="T38" fmla="*/ 2147483647 w 241"/>
              <a:gd name="T39" fmla="*/ 2147483647 h 673"/>
              <a:gd name="T40" fmla="*/ 2147483647 w 241"/>
              <a:gd name="T41" fmla="*/ 2147483647 h 673"/>
              <a:gd name="T42" fmla="*/ 2147483647 w 241"/>
              <a:gd name="T43" fmla="*/ 2147483647 h 673"/>
              <a:gd name="T44" fmla="*/ 2147483647 w 241"/>
              <a:gd name="T45" fmla="*/ 2147483647 h 673"/>
              <a:gd name="T46" fmla="*/ 2147483647 w 241"/>
              <a:gd name="T47" fmla="*/ 2147483647 h 673"/>
              <a:gd name="T48" fmla="*/ 2147483647 w 241"/>
              <a:gd name="T49" fmla="*/ 2147483647 h 673"/>
              <a:gd name="T50" fmla="*/ 2147483647 w 241"/>
              <a:gd name="T51" fmla="*/ 2147483647 h 673"/>
              <a:gd name="T52" fmla="*/ 2147483647 w 241"/>
              <a:gd name="T53" fmla="*/ 2147483647 h 673"/>
              <a:gd name="T54" fmla="*/ 2147483647 w 241"/>
              <a:gd name="T55" fmla="*/ 2147483647 h 673"/>
              <a:gd name="T56" fmla="*/ 2147483647 w 241"/>
              <a:gd name="T57" fmla="*/ 2147483647 h 673"/>
              <a:gd name="T58" fmla="*/ 2147483647 w 241"/>
              <a:gd name="T59" fmla="*/ 2147483647 h 673"/>
              <a:gd name="T60" fmla="*/ 2147483647 w 241"/>
              <a:gd name="T61" fmla="*/ 2147483647 h 673"/>
              <a:gd name="T62" fmla="*/ 2147483647 w 241"/>
              <a:gd name="T63" fmla="*/ 2147483647 h 673"/>
              <a:gd name="T64" fmla="*/ 2147483647 w 241"/>
              <a:gd name="T65" fmla="*/ 2147483647 h 673"/>
              <a:gd name="T66" fmla="*/ 2147483647 w 241"/>
              <a:gd name="T67" fmla="*/ 2147483647 h 673"/>
              <a:gd name="T68" fmla="*/ 2147483647 w 241"/>
              <a:gd name="T69" fmla="*/ 2147483647 h 67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41"/>
              <a:gd name="T106" fmla="*/ 0 h 673"/>
              <a:gd name="T107" fmla="*/ 241 w 241"/>
              <a:gd name="T108" fmla="*/ 673 h 67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41" h="673">
                <a:moveTo>
                  <a:pt x="240" y="0"/>
                </a:moveTo>
                <a:lnTo>
                  <a:pt x="216" y="1"/>
                </a:lnTo>
                <a:lnTo>
                  <a:pt x="194" y="4"/>
                </a:lnTo>
                <a:lnTo>
                  <a:pt x="173" y="10"/>
                </a:lnTo>
                <a:lnTo>
                  <a:pt x="155" y="16"/>
                </a:lnTo>
                <a:lnTo>
                  <a:pt x="141" y="25"/>
                </a:lnTo>
                <a:lnTo>
                  <a:pt x="130" y="34"/>
                </a:lnTo>
                <a:lnTo>
                  <a:pt x="123" y="45"/>
                </a:lnTo>
                <a:lnTo>
                  <a:pt x="120" y="56"/>
                </a:lnTo>
                <a:lnTo>
                  <a:pt x="120" y="280"/>
                </a:lnTo>
                <a:lnTo>
                  <a:pt x="118" y="291"/>
                </a:lnTo>
                <a:lnTo>
                  <a:pt x="111" y="302"/>
                </a:lnTo>
                <a:lnTo>
                  <a:pt x="100" y="311"/>
                </a:lnTo>
                <a:lnTo>
                  <a:pt x="85" y="320"/>
                </a:lnTo>
                <a:lnTo>
                  <a:pt x="67" y="327"/>
                </a:lnTo>
                <a:lnTo>
                  <a:pt x="47" y="332"/>
                </a:lnTo>
                <a:lnTo>
                  <a:pt x="24" y="335"/>
                </a:lnTo>
                <a:lnTo>
                  <a:pt x="0" y="336"/>
                </a:lnTo>
                <a:lnTo>
                  <a:pt x="24" y="337"/>
                </a:lnTo>
                <a:lnTo>
                  <a:pt x="47" y="340"/>
                </a:lnTo>
                <a:lnTo>
                  <a:pt x="67" y="346"/>
                </a:lnTo>
                <a:lnTo>
                  <a:pt x="85" y="352"/>
                </a:lnTo>
                <a:lnTo>
                  <a:pt x="100" y="361"/>
                </a:lnTo>
                <a:lnTo>
                  <a:pt x="111" y="370"/>
                </a:lnTo>
                <a:lnTo>
                  <a:pt x="118" y="381"/>
                </a:lnTo>
                <a:lnTo>
                  <a:pt x="120" y="392"/>
                </a:lnTo>
                <a:lnTo>
                  <a:pt x="120" y="616"/>
                </a:lnTo>
                <a:lnTo>
                  <a:pt x="123" y="627"/>
                </a:lnTo>
                <a:lnTo>
                  <a:pt x="130" y="638"/>
                </a:lnTo>
                <a:lnTo>
                  <a:pt x="141" y="647"/>
                </a:lnTo>
                <a:lnTo>
                  <a:pt x="155" y="656"/>
                </a:lnTo>
                <a:lnTo>
                  <a:pt x="173" y="663"/>
                </a:lnTo>
                <a:lnTo>
                  <a:pt x="194" y="668"/>
                </a:lnTo>
                <a:lnTo>
                  <a:pt x="216" y="671"/>
                </a:lnTo>
                <a:lnTo>
                  <a:pt x="240" y="672"/>
                </a:lnTo>
              </a:path>
            </a:pathLst>
          </a:custGeom>
          <a:noFill/>
          <a:ln w="44450" cap="rnd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PE" dirty="0">
              <a:solidFill>
                <a:schemeClr val="bg1"/>
              </a:solidFill>
            </a:endParaRPr>
          </a:p>
        </p:txBody>
      </p:sp>
      <p:sp>
        <p:nvSpPr>
          <p:cNvPr id="15390" name="Oval 32"/>
          <p:cNvSpPr>
            <a:spLocks noChangeArrowheads="1"/>
          </p:cNvSpPr>
          <p:nvPr/>
        </p:nvSpPr>
        <p:spPr bwMode="auto">
          <a:xfrm>
            <a:off x="4716463" y="5013325"/>
            <a:ext cx="719137" cy="576263"/>
          </a:xfrm>
          <a:prstGeom prst="ellipse">
            <a:avLst/>
          </a:prstGeom>
          <a:solidFill>
            <a:srgbClr val="99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800" b="1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5391" name="Oval 33"/>
          <p:cNvSpPr>
            <a:spLocks noChangeArrowheads="1"/>
          </p:cNvSpPr>
          <p:nvPr/>
        </p:nvSpPr>
        <p:spPr bwMode="auto">
          <a:xfrm>
            <a:off x="4757738" y="5948363"/>
            <a:ext cx="677862" cy="576262"/>
          </a:xfrm>
          <a:prstGeom prst="ellipse">
            <a:avLst/>
          </a:prstGeom>
          <a:solidFill>
            <a:srgbClr val="FF33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3200" b="1">
                <a:solidFill>
                  <a:schemeClr val="bg1"/>
                </a:solidFill>
              </a:rPr>
              <a:t>-</a:t>
            </a:r>
          </a:p>
        </p:txBody>
      </p:sp>
      <p:sp>
        <p:nvSpPr>
          <p:cNvPr id="15392" name="Rectangle 34"/>
          <p:cNvSpPr>
            <a:spLocks noChangeArrowheads="1"/>
          </p:cNvSpPr>
          <p:nvPr/>
        </p:nvSpPr>
        <p:spPr bwMode="auto">
          <a:xfrm>
            <a:off x="5651500" y="4868863"/>
            <a:ext cx="3168650" cy="831850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>
                <a:solidFill>
                  <a:schemeClr val="bg1"/>
                </a:solidFill>
              </a:rPr>
              <a:t>Vías que consumen energía (Biosíntesis)</a:t>
            </a:r>
          </a:p>
        </p:txBody>
      </p:sp>
      <p:sp>
        <p:nvSpPr>
          <p:cNvPr id="15393" name="Rectangle 35"/>
          <p:cNvSpPr>
            <a:spLocks noChangeArrowheads="1"/>
          </p:cNvSpPr>
          <p:nvPr/>
        </p:nvSpPr>
        <p:spPr bwMode="auto">
          <a:xfrm>
            <a:off x="5565775" y="5846763"/>
            <a:ext cx="3398838" cy="831850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>
                <a:solidFill>
                  <a:schemeClr val="bg1"/>
                </a:solidFill>
              </a:rPr>
              <a:t>Procesos generadores de energía (Degradación)</a:t>
            </a:r>
          </a:p>
        </p:txBody>
      </p:sp>
      <p:sp>
        <p:nvSpPr>
          <p:cNvPr id="15394" name="Line 36"/>
          <p:cNvSpPr>
            <a:spLocks noChangeShapeType="1"/>
          </p:cNvSpPr>
          <p:nvPr/>
        </p:nvSpPr>
        <p:spPr bwMode="auto">
          <a:xfrm flipH="1" flipV="1">
            <a:off x="2484438" y="5038725"/>
            <a:ext cx="863600" cy="50323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5395" name="Text Box 37"/>
          <p:cNvSpPr txBox="1">
            <a:spLocks noChangeArrowheads="1"/>
          </p:cNvSpPr>
          <p:nvPr/>
        </p:nvSpPr>
        <p:spPr bwMode="auto">
          <a:xfrm>
            <a:off x="179388" y="4822825"/>
            <a:ext cx="2160587" cy="40957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 b="1">
                <a:solidFill>
                  <a:schemeClr val="bg1"/>
                </a:solidFill>
              </a:rPr>
              <a:t>Transporte activo</a:t>
            </a:r>
            <a:endParaRPr lang="es-ES" sz="2000" b="1">
              <a:solidFill>
                <a:schemeClr val="bg1"/>
              </a:solidFill>
            </a:endParaRPr>
          </a:p>
        </p:txBody>
      </p:sp>
      <p:sp>
        <p:nvSpPr>
          <p:cNvPr id="15396" name="Text Box 38"/>
          <p:cNvSpPr txBox="1">
            <a:spLocks noChangeArrowheads="1"/>
          </p:cNvSpPr>
          <p:nvPr/>
        </p:nvSpPr>
        <p:spPr bwMode="auto">
          <a:xfrm>
            <a:off x="179388" y="5997575"/>
            <a:ext cx="2160587" cy="40957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 b="1" dirty="0" err="1">
                <a:solidFill>
                  <a:schemeClr val="bg1"/>
                </a:solidFill>
              </a:rPr>
              <a:t>Acidos</a:t>
            </a:r>
            <a:r>
              <a:rPr lang="es-ES_tradnl" sz="2000" b="1" dirty="0">
                <a:solidFill>
                  <a:schemeClr val="bg1"/>
                </a:solidFill>
              </a:rPr>
              <a:t> </a:t>
            </a:r>
            <a:r>
              <a:rPr lang="es-ES_tradnl" sz="2000" b="1" dirty="0" err="1">
                <a:solidFill>
                  <a:schemeClr val="bg1"/>
                </a:solidFill>
              </a:rPr>
              <a:t>Nucleicos</a:t>
            </a:r>
            <a:endParaRPr lang="es-ES" sz="2000" b="1" dirty="0">
              <a:solidFill>
                <a:schemeClr val="bg1"/>
              </a:solidFill>
            </a:endParaRPr>
          </a:p>
        </p:txBody>
      </p:sp>
      <p:sp>
        <p:nvSpPr>
          <p:cNvPr id="15397" name="Line 39"/>
          <p:cNvSpPr>
            <a:spLocks noChangeShapeType="1"/>
          </p:cNvSpPr>
          <p:nvPr/>
        </p:nvSpPr>
        <p:spPr bwMode="auto">
          <a:xfrm flipH="1">
            <a:off x="2411412" y="5929330"/>
            <a:ext cx="874703" cy="260333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5398" name="Text Box 40"/>
          <p:cNvSpPr txBox="1">
            <a:spLocks noChangeArrowheads="1"/>
          </p:cNvSpPr>
          <p:nvPr/>
        </p:nvSpPr>
        <p:spPr bwMode="auto">
          <a:xfrm>
            <a:off x="34925" y="5470525"/>
            <a:ext cx="2808288" cy="40957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 b="1" dirty="0">
                <a:solidFill>
                  <a:schemeClr val="bg1"/>
                </a:solidFill>
              </a:rPr>
              <a:t>Contracción Muscular</a:t>
            </a:r>
            <a:endParaRPr lang="es-ES" sz="2000" b="1" dirty="0">
              <a:solidFill>
                <a:schemeClr val="bg1"/>
              </a:solidFill>
            </a:endParaRPr>
          </a:p>
        </p:txBody>
      </p:sp>
      <p:sp>
        <p:nvSpPr>
          <p:cNvPr id="15399" name="Line 41"/>
          <p:cNvSpPr>
            <a:spLocks noChangeShapeType="1"/>
          </p:cNvSpPr>
          <p:nvPr/>
        </p:nvSpPr>
        <p:spPr bwMode="auto">
          <a:xfrm flipH="1">
            <a:off x="2916238" y="5757863"/>
            <a:ext cx="4318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77797"/>
            <a:ext cx="7769225" cy="865187"/>
          </a:xfr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12700" cap="flat">
            <a:solidFill>
              <a:schemeClr val="tx1"/>
            </a:solidFill>
          </a:ln>
        </p:spPr>
        <p:txBody>
          <a:bodyPr/>
          <a:lstStyle/>
          <a:p>
            <a:pPr algn="ctr" eaLnBrk="1" hangingPunct="1"/>
            <a:r>
              <a:rPr lang="es-ES_tradnl" sz="3200" b="1" dirty="0" smtClean="0">
                <a:solidFill>
                  <a:schemeClr val="bg1"/>
                </a:solidFill>
              </a:rPr>
              <a:t>PAPEL REGULADOR DEL </a:t>
            </a:r>
            <a:r>
              <a:rPr lang="es-ES_tradnl" sz="3200" b="1" dirty="0" smtClean="0">
                <a:solidFill>
                  <a:srgbClr val="FF0000"/>
                </a:solidFill>
              </a:rPr>
              <a:t>ATP</a:t>
            </a:r>
          </a:p>
        </p:txBody>
      </p:sp>
      <p:sp>
        <p:nvSpPr>
          <p:cNvPr id="41" name="Line 14"/>
          <p:cNvSpPr>
            <a:spLocks noChangeShapeType="1"/>
          </p:cNvSpPr>
          <p:nvPr/>
        </p:nvSpPr>
        <p:spPr bwMode="auto">
          <a:xfrm>
            <a:off x="2857488" y="1928802"/>
            <a:ext cx="0" cy="53975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2" name="Line 14"/>
          <p:cNvSpPr>
            <a:spLocks noChangeShapeType="1"/>
          </p:cNvSpPr>
          <p:nvPr/>
        </p:nvSpPr>
        <p:spPr bwMode="auto">
          <a:xfrm>
            <a:off x="4643438" y="1928802"/>
            <a:ext cx="0" cy="53975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3" name="Line 14"/>
          <p:cNvSpPr>
            <a:spLocks noChangeShapeType="1"/>
          </p:cNvSpPr>
          <p:nvPr/>
        </p:nvSpPr>
        <p:spPr bwMode="auto">
          <a:xfrm>
            <a:off x="7072330" y="1857364"/>
            <a:ext cx="0" cy="53975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4" name="Line 15"/>
          <p:cNvSpPr>
            <a:spLocks noChangeShapeType="1"/>
          </p:cNvSpPr>
          <p:nvPr/>
        </p:nvSpPr>
        <p:spPr bwMode="auto">
          <a:xfrm flipV="1">
            <a:off x="3000364" y="1928802"/>
            <a:ext cx="0" cy="53975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5" name="Line 15"/>
          <p:cNvSpPr>
            <a:spLocks noChangeShapeType="1"/>
          </p:cNvSpPr>
          <p:nvPr/>
        </p:nvSpPr>
        <p:spPr bwMode="auto">
          <a:xfrm flipV="1">
            <a:off x="4786314" y="1857364"/>
            <a:ext cx="0" cy="53975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6" name="Line 15"/>
          <p:cNvSpPr>
            <a:spLocks noChangeShapeType="1"/>
          </p:cNvSpPr>
          <p:nvPr/>
        </p:nvSpPr>
        <p:spPr bwMode="auto">
          <a:xfrm flipV="1">
            <a:off x="7215206" y="1857364"/>
            <a:ext cx="0" cy="53975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9" name="Rectangle 7"/>
          <p:cNvSpPr>
            <a:spLocks noChangeArrowheads="1"/>
          </p:cNvSpPr>
          <p:nvPr/>
        </p:nvSpPr>
        <p:spPr bwMode="auto">
          <a:xfrm>
            <a:off x="571472" y="3500438"/>
            <a:ext cx="1714512" cy="469900"/>
          </a:xfrm>
          <a:prstGeom prst="rect">
            <a:avLst/>
          </a:prstGeom>
          <a:solidFill>
            <a:srgbClr val="DCDCD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algn="ctr"/>
            <a:r>
              <a:rPr lang="es-ES_tradnl" sz="2400" b="1" dirty="0" err="1" smtClean="0">
                <a:solidFill>
                  <a:schemeClr val="bg1"/>
                </a:solidFill>
              </a:rPr>
              <a:t>Piruvato</a:t>
            </a:r>
            <a:endParaRPr lang="es-ES_tradnl" sz="2400" b="1" dirty="0">
              <a:solidFill>
                <a:schemeClr val="bg1"/>
              </a:solidFill>
            </a:endParaRPr>
          </a:p>
        </p:txBody>
      </p:sp>
      <p:sp>
        <p:nvSpPr>
          <p:cNvPr id="50" name="Line 22"/>
          <p:cNvSpPr>
            <a:spLocks noChangeShapeType="1"/>
          </p:cNvSpPr>
          <p:nvPr/>
        </p:nvSpPr>
        <p:spPr bwMode="auto">
          <a:xfrm flipV="1">
            <a:off x="2143108" y="3000372"/>
            <a:ext cx="285752" cy="500066"/>
          </a:xfrm>
          <a:prstGeom prst="line">
            <a:avLst/>
          </a:prstGeom>
          <a:noFill/>
          <a:ln w="41275">
            <a:solidFill>
              <a:schemeClr val="bg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ángulo 3"/>
          <p:cNvSpPr>
            <a:spLocks noChangeArrowheads="1"/>
          </p:cNvSpPr>
          <p:nvPr/>
        </p:nvSpPr>
        <p:spPr bwMode="auto">
          <a:xfrm>
            <a:off x="361950" y="1341438"/>
            <a:ext cx="1571625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r>
              <a:rPr lang="es-ES_tradnl" altLang="es-AR" sz="2400" b="1">
                <a:solidFill>
                  <a:schemeClr val="accent2"/>
                </a:solidFill>
                <a:latin typeface="Times New Roman" pitchFamily="18" charset="0"/>
              </a:rPr>
              <a:t>Glucógeno</a:t>
            </a:r>
          </a:p>
        </p:txBody>
      </p:sp>
      <p:sp>
        <p:nvSpPr>
          <p:cNvPr id="23556" name="Rectángulo 4"/>
          <p:cNvSpPr>
            <a:spLocks noChangeArrowheads="1"/>
          </p:cNvSpPr>
          <p:nvPr/>
        </p:nvSpPr>
        <p:spPr bwMode="auto">
          <a:xfrm>
            <a:off x="2495550" y="1341438"/>
            <a:ext cx="10985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r>
              <a:rPr lang="es-ES_tradnl" altLang="es-AR" sz="2400" b="1">
                <a:solidFill>
                  <a:schemeClr val="accent2"/>
                </a:solidFill>
                <a:latin typeface="Times New Roman" pitchFamily="18" charset="0"/>
              </a:rPr>
              <a:t>Grasas</a:t>
            </a:r>
          </a:p>
        </p:txBody>
      </p:sp>
      <p:sp>
        <p:nvSpPr>
          <p:cNvPr id="23557" name="Rectángulo 5"/>
          <p:cNvSpPr>
            <a:spLocks noChangeArrowheads="1"/>
          </p:cNvSpPr>
          <p:nvPr/>
        </p:nvSpPr>
        <p:spPr bwMode="auto">
          <a:xfrm>
            <a:off x="4248150" y="1341438"/>
            <a:ext cx="1419225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r>
              <a:rPr lang="es-ES_tradnl" altLang="es-AR" sz="2400" b="1">
                <a:solidFill>
                  <a:schemeClr val="accent2"/>
                </a:solidFill>
                <a:latin typeface="Times New Roman" pitchFamily="18" charset="0"/>
              </a:rPr>
              <a:t>Proteínas</a:t>
            </a:r>
          </a:p>
        </p:txBody>
      </p:sp>
      <p:sp>
        <p:nvSpPr>
          <p:cNvPr id="23558" name="Rectángulo 6"/>
          <p:cNvSpPr>
            <a:spLocks noChangeArrowheads="1"/>
          </p:cNvSpPr>
          <p:nvPr/>
        </p:nvSpPr>
        <p:spPr bwMode="auto">
          <a:xfrm>
            <a:off x="6381750" y="1341438"/>
            <a:ext cx="2376488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r>
              <a:rPr lang="es-ES_tradnl" altLang="es-AR" sz="2400" b="1">
                <a:solidFill>
                  <a:schemeClr val="accent2"/>
                </a:solidFill>
                <a:latin typeface="Times New Roman" pitchFamily="18" charset="0"/>
              </a:rPr>
              <a:t>Acidos Nucleicos</a:t>
            </a:r>
          </a:p>
        </p:txBody>
      </p:sp>
      <p:sp>
        <p:nvSpPr>
          <p:cNvPr id="23559" name="Rectángulo 7"/>
          <p:cNvSpPr>
            <a:spLocks noChangeArrowheads="1"/>
          </p:cNvSpPr>
          <p:nvPr/>
        </p:nvSpPr>
        <p:spPr bwMode="auto">
          <a:xfrm>
            <a:off x="287338" y="2562225"/>
            <a:ext cx="1825625" cy="469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1" hangingPunct="1"/>
            <a:r>
              <a:rPr lang="es-ES_tradnl" altLang="es-AR" sz="2400">
                <a:solidFill>
                  <a:srgbClr val="FF3300"/>
                </a:solidFill>
                <a:latin typeface="Times New Roman" pitchFamily="18" charset="0"/>
              </a:rPr>
              <a:t>Glucosa-6-P</a:t>
            </a:r>
          </a:p>
        </p:txBody>
      </p:sp>
      <p:sp>
        <p:nvSpPr>
          <p:cNvPr id="23560" name="Rectángulo 9"/>
          <p:cNvSpPr>
            <a:spLocks noChangeArrowheads="1"/>
          </p:cNvSpPr>
          <p:nvPr/>
        </p:nvSpPr>
        <p:spPr bwMode="auto">
          <a:xfrm>
            <a:off x="4356100" y="2527300"/>
            <a:ext cx="1825625" cy="469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1" hangingPunct="1"/>
            <a:r>
              <a:rPr lang="es-ES_tradnl" altLang="es-AR" sz="2400">
                <a:solidFill>
                  <a:srgbClr val="FF3300"/>
                </a:solidFill>
                <a:latin typeface="Times New Roman" pitchFamily="18" charset="0"/>
              </a:rPr>
              <a:t>Aminoácidos</a:t>
            </a:r>
          </a:p>
        </p:txBody>
      </p:sp>
      <p:sp>
        <p:nvSpPr>
          <p:cNvPr id="23561" name="Rectángulo 10"/>
          <p:cNvSpPr>
            <a:spLocks noChangeArrowheads="1"/>
          </p:cNvSpPr>
          <p:nvPr/>
        </p:nvSpPr>
        <p:spPr bwMode="auto">
          <a:xfrm>
            <a:off x="6629400" y="2422525"/>
            <a:ext cx="1616075" cy="831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1" hangingPunct="1"/>
            <a:r>
              <a:rPr lang="es-ES_tradnl" altLang="es-AR" sz="2400">
                <a:latin typeface="Times New Roman" pitchFamily="18" charset="0"/>
              </a:rPr>
              <a:t>Purinas y</a:t>
            </a:r>
          </a:p>
          <a:p>
            <a:pPr eaLnBrk="1" hangingPunct="1"/>
            <a:r>
              <a:rPr lang="es-ES_tradnl" altLang="es-AR" sz="2400">
                <a:latin typeface="Times New Roman" pitchFamily="18" charset="0"/>
              </a:rPr>
              <a:t>Pirimidinas</a:t>
            </a:r>
          </a:p>
        </p:txBody>
      </p:sp>
      <p:sp>
        <p:nvSpPr>
          <p:cNvPr id="23562" name="Rectángulo 11"/>
          <p:cNvSpPr>
            <a:spLocks noChangeArrowheads="1"/>
          </p:cNvSpPr>
          <p:nvPr/>
        </p:nvSpPr>
        <p:spPr bwMode="auto">
          <a:xfrm>
            <a:off x="3100388" y="39433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endParaRPr lang="es-ES" altLang="es-AR"/>
          </a:p>
        </p:txBody>
      </p:sp>
      <p:sp>
        <p:nvSpPr>
          <p:cNvPr id="23563" name="Rectángulo 12"/>
          <p:cNvSpPr>
            <a:spLocks noChangeArrowheads="1"/>
          </p:cNvSpPr>
          <p:nvPr/>
        </p:nvSpPr>
        <p:spPr bwMode="auto">
          <a:xfrm>
            <a:off x="3354388" y="5767388"/>
            <a:ext cx="778675" cy="462307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r>
              <a:rPr lang="es-ES_tradnl" altLang="es-AR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ATP</a:t>
            </a:r>
          </a:p>
        </p:txBody>
      </p:sp>
      <p:sp>
        <p:nvSpPr>
          <p:cNvPr id="23564" name="Rectángulo 13"/>
          <p:cNvSpPr>
            <a:spLocks noChangeArrowheads="1"/>
          </p:cNvSpPr>
          <p:nvPr/>
        </p:nvSpPr>
        <p:spPr bwMode="auto">
          <a:xfrm>
            <a:off x="5238750" y="3322638"/>
            <a:ext cx="603250" cy="366712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r>
              <a:rPr lang="es-ES_tradnl" altLang="es-AR" b="1">
                <a:latin typeface="Times New Roman" pitchFamily="18" charset="0"/>
              </a:rPr>
              <a:t>NH</a:t>
            </a:r>
            <a:r>
              <a:rPr lang="es-ES_tradnl" altLang="es-AR" b="1" baseline="-25000">
                <a:latin typeface="Times New Roman" pitchFamily="18" charset="0"/>
              </a:rPr>
              <a:t>3</a:t>
            </a:r>
          </a:p>
        </p:txBody>
      </p:sp>
      <p:sp>
        <p:nvSpPr>
          <p:cNvPr id="23565" name="Línea 14"/>
          <p:cNvSpPr>
            <a:spLocks noChangeShapeType="1"/>
          </p:cNvSpPr>
          <p:nvPr/>
        </p:nvSpPr>
        <p:spPr bwMode="auto">
          <a:xfrm>
            <a:off x="1042988" y="1882775"/>
            <a:ext cx="0" cy="539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66" name="Línea 15"/>
          <p:cNvSpPr>
            <a:spLocks noChangeShapeType="1"/>
          </p:cNvSpPr>
          <p:nvPr/>
        </p:nvSpPr>
        <p:spPr bwMode="auto">
          <a:xfrm flipV="1">
            <a:off x="1203325" y="1874838"/>
            <a:ext cx="0" cy="539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67" name="Línea 16"/>
          <p:cNvSpPr>
            <a:spLocks noChangeShapeType="1"/>
          </p:cNvSpPr>
          <p:nvPr/>
        </p:nvSpPr>
        <p:spPr bwMode="auto">
          <a:xfrm>
            <a:off x="3032125" y="1874838"/>
            <a:ext cx="0" cy="539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68" name="Línea 17"/>
          <p:cNvSpPr>
            <a:spLocks noChangeShapeType="1"/>
          </p:cNvSpPr>
          <p:nvPr/>
        </p:nvSpPr>
        <p:spPr bwMode="auto">
          <a:xfrm flipV="1">
            <a:off x="3184525" y="1868488"/>
            <a:ext cx="0" cy="539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69" name="Línea 18"/>
          <p:cNvSpPr>
            <a:spLocks noChangeShapeType="1"/>
          </p:cNvSpPr>
          <p:nvPr/>
        </p:nvSpPr>
        <p:spPr bwMode="auto">
          <a:xfrm>
            <a:off x="4860925" y="1874838"/>
            <a:ext cx="0" cy="539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70" name="Línea 19"/>
          <p:cNvSpPr>
            <a:spLocks noChangeShapeType="1"/>
          </p:cNvSpPr>
          <p:nvPr/>
        </p:nvSpPr>
        <p:spPr bwMode="auto">
          <a:xfrm flipV="1">
            <a:off x="5013325" y="1798638"/>
            <a:ext cx="0" cy="539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71" name="Línea 20"/>
          <p:cNvSpPr>
            <a:spLocks noChangeShapeType="1"/>
          </p:cNvSpPr>
          <p:nvPr/>
        </p:nvSpPr>
        <p:spPr bwMode="auto">
          <a:xfrm>
            <a:off x="7299325" y="1874838"/>
            <a:ext cx="0" cy="539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72" name="Línea 21"/>
          <p:cNvSpPr>
            <a:spLocks noChangeShapeType="1"/>
          </p:cNvSpPr>
          <p:nvPr/>
        </p:nvSpPr>
        <p:spPr bwMode="auto">
          <a:xfrm flipV="1">
            <a:off x="7451725" y="1798638"/>
            <a:ext cx="0" cy="539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73" name="Línea 22"/>
          <p:cNvSpPr>
            <a:spLocks noChangeShapeType="1"/>
          </p:cNvSpPr>
          <p:nvPr/>
        </p:nvSpPr>
        <p:spPr bwMode="auto">
          <a:xfrm>
            <a:off x="2027238" y="3038475"/>
            <a:ext cx="1004887" cy="7889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74" name="Línea 23"/>
          <p:cNvSpPr>
            <a:spLocks noChangeShapeType="1"/>
          </p:cNvSpPr>
          <p:nvPr/>
        </p:nvSpPr>
        <p:spPr bwMode="auto">
          <a:xfrm>
            <a:off x="3708400" y="3068638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75" name="Línea 24"/>
          <p:cNvSpPr>
            <a:spLocks noChangeShapeType="1"/>
          </p:cNvSpPr>
          <p:nvPr/>
        </p:nvSpPr>
        <p:spPr bwMode="auto">
          <a:xfrm flipH="1">
            <a:off x="4479925" y="3017838"/>
            <a:ext cx="53340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76" name="Línea 25"/>
          <p:cNvSpPr>
            <a:spLocks noChangeShapeType="1"/>
          </p:cNvSpPr>
          <p:nvPr/>
        </p:nvSpPr>
        <p:spPr bwMode="auto">
          <a:xfrm>
            <a:off x="4014788" y="4857750"/>
            <a:ext cx="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77" name="Elipse 26"/>
          <p:cNvSpPr>
            <a:spLocks noChangeArrowheads="1"/>
          </p:cNvSpPr>
          <p:nvPr/>
        </p:nvSpPr>
        <p:spPr bwMode="auto">
          <a:xfrm>
            <a:off x="2627313" y="4141788"/>
            <a:ext cx="2219325" cy="115252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 eaLnBrk="1" hangingPunct="1"/>
            <a:r>
              <a:rPr lang="es-ES_tradnl" altLang="es-AR" sz="2000">
                <a:latin typeface="Times New Roman" pitchFamily="18" charset="0"/>
              </a:rPr>
              <a:t>CICLO</a:t>
            </a:r>
          </a:p>
          <a:p>
            <a:pPr algn="ctr" eaLnBrk="1" hangingPunct="1"/>
            <a:r>
              <a:rPr lang="es-ES_tradnl" altLang="es-AR" sz="2000">
                <a:latin typeface="Times New Roman" pitchFamily="18" charset="0"/>
              </a:rPr>
              <a:t>DE KREBS</a:t>
            </a:r>
          </a:p>
        </p:txBody>
      </p:sp>
      <p:sp>
        <p:nvSpPr>
          <p:cNvPr id="23578" name="Autoforma 27"/>
          <p:cNvSpPr>
            <a:spLocks noChangeArrowheads="1"/>
          </p:cNvSpPr>
          <p:nvPr/>
        </p:nvSpPr>
        <p:spPr bwMode="auto">
          <a:xfrm>
            <a:off x="3617913" y="5340350"/>
            <a:ext cx="238125" cy="390525"/>
          </a:xfrm>
          <a:prstGeom prst="downArrow">
            <a:avLst>
              <a:gd name="adj1" fmla="val 50000"/>
              <a:gd name="adj2" fmla="val 41015"/>
            </a:avLst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s-AR" altLang="es-AR" sz="1400">
              <a:latin typeface="Times New Roman" pitchFamily="18" charset="0"/>
            </a:endParaRPr>
          </a:p>
        </p:txBody>
      </p:sp>
      <p:sp>
        <p:nvSpPr>
          <p:cNvPr id="23579" name="Forma libre 28"/>
          <p:cNvSpPr>
            <a:spLocks/>
          </p:cNvSpPr>
          <p:nvPr/>
        </p:nvSpPr>
        <p:spPr bwMode="auto">
          <a:xfrm>
            <a:off x="4794250" y="3241675"/>
            <a:ext cx="331788" cy="315913"/>
          </a:xfrm>
          <a:custGeom>
            <a:avLst/>
            <a:gdLst>
              <a:gd name="T0" fmla="*/ 2147483646 w 209"/>
              <a:gd name="T1" fmla="*/ 0 h 199"/>
              <a:gd name="T2" fmla="*/ 2147483646 w 209"/>
              <a:gd name="T3" fmla="*/ 2147483646 h 199"/>
              <a:gd name="T4" fmla="*/ 2147483646 w 209"/>
              <a:gd name="T5" fmla="*/ 2147483646 h 199"/>
              <a:gd name="T6" fmla="*/ 2147483646 w 209"/>
              <a:gd name="T7" fmla="*/ 2147483646 h 199"/>
              <a:gd name="T8" fmla="*/ 0 w 209"/>
              <a:gd name="T9" fmla="*/ 2147483646 h 199"/>
              <a:gd name="T10" fmla="*/ 2147483646 w 209"/>
              <a:gd name="T11" fmla="*/ 2147483646 h 199"/>
              <a:gd name="T12" fmla="*/ 2147483646 w 209"/>
              <a:gd name="T13" fmla="*/ 2147483646 h 199"/>
              <a:gd name="T14" fmla="*/ 2147483646 w 209"/>
              <a:gd name="T15" fmla="*/ 2147483646 h 199"/>
              <a:gd name="T16" fmla="*/ 2147483646 w 209"/>
              <a:gd name="T17" fmla="*/ 2147483646 h 199"/>
              <a:gd name="T18" fmla="*/ 2147483646 w 209"/>
              <a:gd name="T19" fmla="*/ 2147483646 h 199"/>
              <a:gd name="T20" fmla="*/ 2147483646 w 209"/>
              <a:gd name="T21" fmla="*/ 2147483646 h 199"/>
              <a:gd name="T22" fmla="*/ 2147483646 w 209"/>
              <a:gd name="T23" fmla="*/ 2147483646 h 199"/>
              <a:gd name="T24" fmla="*/ 2147483646 w 209"/>
              <a:gd name="T25" fmla="*/ 2147483646 h 199"/>
              <a:gd name="T26" fmla="*/ 2147483646 w 209"/>
              <a:gd name="T27" fmla="*/ 2147483646 h 199"/>
              <a:gd name="T28" fmla="*/ 2147483646 w 209"/>
              <a:gd name="T29" fmla="*/ 2147483646 h 199"/>
              <a:gd name="T30" fmla="*/ 2147483646 w 209"/>
              <a:gd name="T31" fmla="*/ 2147483646 h 199"/>
              <a:gd name="T32" fmla="*/ 2147483646 w 209"/>
              <a:gd name="T33" fmla="*/ 2147483646 h 199"/>
              <a:gd name="T34" fmla="*/ 2147483646 w 209"/>
              <a:gd name="T35" fmla="*/ 2147483646 h 199"/>
              <a:gd name="T36" fmla="*/ 2147483646 w 209"/>
              <a:gd name="T37" fmla="*/ 2147483646 h 199"/>
              <a:gd name="T38" fmla="*/ 2147483646 w 209"/>
              <a:gd name="T39" fmla="*/ 2147483646 h 199"/>
              <a:gd name="T40" fmla="*/ 2147483646 w 209"/>
              <a:gd name="T41" fmla="*/ 2147483646 h 199"/>
              <a:gd name="T42" fmla="*/ 2147483646 w 209"/>
              <a:gd name="T43" fmla="*/ 2147483646 h 199"/>
              <a:gd name="T44" fmla="*/ 2147483646 w 209"/>
              <a:gd name="T45" fmla="*/ 2147483646 h 199"/>
              <a:gd name="T46" fmla="*/ 2147483646 w 209"/>
              <a:gd name="T47" fmla="*/ 2147483646 h 199"/>
              <a:gd name="T48" fmla="*/ 2147483646 w 209"/>
              <a:gd name="T49" fmla="*/ 2147483646 h 199"/>
              <a:gd name="T50" fmla="*/ 2147483646 w 209"/>
              <a:gd name="T51" fmla="*/ 2147483646 h 199"/>
              <a:gd name="T52" fmla="*/ 2147483646 w 209"/>
              <a:gd name="T53" fmla="*/ 2147483646 h 199"/>
              <a:gd name="T54" fmla="*/ 2147483646 w 209"/>
              <a:gd name="T55" fmla="*/ 2147483646 h 199"/>
              <a:gd name="T56" fmla="*/ 2147483646 w 209"/>
              <a:gd name="T57" fmla="*/ 2147483646 h 199"/>
              <a:gd name="T58" fmla="*/ 2147483646 w 209"/>
              <a:gd name="T59" fmla="*/ 2147483646 h 199"/>
              <a:gd name="T60" fmla="*/ 2147483646 w 209"/>
              <a:gd name="T61" fmla="*/ 2147483646 h 199"/>
              <a:gd name="T62" fmla="*/ 2147483646 w 209"/>
              <a:gd name="T63" fmla="*/ 2147483646 h 199"/>
              <a:gd name="T64" fmla="*/ 2147483646 w 209"/>
              <a:gd name="T65" fmla="*/ 2147483646 h 199"/>
              <a:gd name="T66" fmla="*/ 2147483646 w 209"/>
              <a:gd name="T67" fmla="*/ 2147483646 h 199"/>
              <a:gd name="T68" fmla="*/ 2147483646 w 209"/>
              <a:gd name="T69" fmla="*/ 2147483646 h 199"/>
              <a:gd name="T70" fmla="*/ 2147483646 w 209"/>
              <a:gd name="T71" fmla="*/ 2147483646 h 199"/>
              <a:gd name="T72" fmla="*/ 2147483646 w 209"/>
              <a:gd name="T73" fmla="*/ 2147483646 h 199"/>
              <a:gd name="T74" fmla="*/ 2147483646 w 209"/>
              <a:gd name="T75" fmla="*/ 2147483646 h 19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09"/>
              <a:gd name="T115" fmla="*/ 0 h 199"/>
              <a:gd name="T116" fmla="*/ 209 w 209"/>
              <a:gd name="T117" fmla="*/ 199 h 199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09" h="199">
                <a:moveTo>
                  <a:pt x="31" y="0"/>
                </a:moveTo>
                <a:lnTo>
                  <a:pt x="18" y="26"/>
                </a:lnTo>
                <a:lnTo>
                  <a:pt x="8" y="51"/>
                </a:lnTo>
                <a:lnTo>
                  <a:pt x="2" y="76"/>
                </a:lnTo>
                <a:lnTo>
                  <a:pt x="0" y="100"/>
                </a:lnTo>
                <a:lnTo>
                  <a:pt x="2" y="121"/>
                </a:lnTo>
                <a:lnTo>
                  <a:pt x="7" y="140"/>
                </a:lnTo>
                <a:lnTo>
                  <a:pt x="16" y="155"/>
                </a:lnTo>
                <a:lnTo>
                  <a:pt x="29" y="166"/>
                </a:lnTo>
                <a:lnTo>
                  <a:pt x="70" y="191"/>
                </a:lnTo>
                <a:lnTo>
                  <a:pt x="83" y="196"/>
                </a:lnTo>
                <a:lnTo>
                  <a:pt x="96" y="198"/>
                </a:lnTo>
                <a:lnTo>
                  <a:pt x="111" y="197"/>
                </a:lnTo>
                <a:lnTo>
                  <a:pt x="126" y="193"/>
                </a:lnTo>
                <a:lnTo>
                  <a:pt x="141" y="187"/>
                </a:lnTo>
                <a:lnTo>
                  <a:pt x="157" y="177"/>
                </a:lnTo>
                <a:lnTo>
                  <a:pt x="173" y="165"/>
                </a:lnTo>
                <a:lnTo>
                  <a:pt x="188" y="150"/>
                </a:lnTo>
                <a:lnTo>
                  <a:pt x="208" y="162"/>
                </a:lnTo>
                <a:lnTo>
                  <a:pt x="196" y="99"/>
                </a:lnTo>
                <a:lnTo>
                  <a:pt x="126" y="113"/>
                </a:lnTo>
                <a:lnTo>
                  <a:pt x="147" y="125"/>
                </a:lnTo>
                <a:lnTo>
                  <a:pt x="123" y="146"/>
                </a:lnTo>
                <a:lnTo>
                  <a:pt x="111" y="155"/>
                </a:lnTo>
                <a:lnTo>
                  <a:pt x="99" y="162"/>
                </a:lnTo>
                <a:lnTo>
                  <a:pt x="87" y="168"/>
                </a:lnTo>
                <a:lnTo>
                  <a:pt x="76" y="171"/>
                </a:lnTo>
                <a:lnTo>
                  <a:pt x="64" y="173"/>
                </a:lnTo>
                <a:lnTo>
                  <a:pt x="53" y="174"/>
                </a:lnTo>
                <a:lnTo>
                  <a:pt x="46" y="160"/>
                </a:lnTo>
                <a:lnTo>
                  <a:pt x="42" y="144"/>
                </a:lnTo>
                <a:lnTo>
                  <a:pt x="41" y="126"/>
                </a:lnTo>
                <a:lnTo>
                  <a:pt x="43" y="107"/>
                </a:lnTo>
                <a:lnTo>
                  <a:pt x="46" y="87"/>
                </a:lnTo>
                <a:lnTo>
                  <a:pt x="53" y="66"/>
                </a:lnTo>
                <a:lnTo>
                  <a:pt x="62" y="45"/>
                </a:lnTo>
                <a:lnTo>
                  <a:pt x="73" y="24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AR"/>
          </a:p>
        </p:txBody>
      </p:sp>
      <p:sp>
        <p:nvSpPr>
          <p:cNvPr id="23580" name="Elipse 29"/>
          <p:cNvSpPr>
            <a:spLocks noChangeArrowheads="1"/>
          </p:cNvSpPr>
          <p:nvPr/>
        </p:nvSpPr>
        <p:spPr bwMode="auto">
          <a:xfrm>
            <a:off x="5995988" y="3698875"/>
            <a:ext cx="1590675" cy="1174750"/>
          </a:xfrm>
          <a:prstGeom prst="ellipse">
            <a:avLst/>
          </a:prstGeom>
          <a:solidFill>
            <a:srgbClr val="EAEAEA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 eaLnBrk="1" hangingPunct="1"/>
            <a:r>
              <a:rPr lang="es-ES_tradnl" altLang="es-AR" sz="1600" b="1">
                <a:latin typeface="Times New Roman" pitchFamily="18" charset="0"/>
              </a:rPr>
              <a:t>Ciclo Urea</a:t>
            </a:r>
          </a:p>
        </p:txBody>
      </p:sp>
      <p:sp>
        <p:nvSpPr>
          <p:cNvPr id="23581" name="Línea 30"/>
          <p:cNvSpPr>
            <a:spLocks noChangeShapeType="1"/>
          </p:cNvSpPr>
          <p:nvPr/>
        </p:nvSpPr>
        <p:spPr bwMode="auto">
          <a:xfrm>
            <a:off x="5772150" y="3703638"/>
            <a:ext cx="228600" cy="152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23582" name="Rectángulo 8"/>
          <p:cNvSpPr>
            <a:spLocks noChangeArrowheads="1"/>
          </p:cNvSpPr>
          <p:nvPr/>
        </p:nvSpPr>
        <p:spPr bwMode="auto">
          <a:xfrm>
            <a:off x="2195513" y="2538413"/>
            <a:ext cx="2071687" cy="469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1" hangingPunct="1"/>
            <a:r>
              <a:rPr lang="es-ES_tradnl" altLang="es-AR" sz="2400">
                <a:solidFill>
                  <a:srgbClr val="FF3300"/>
                </a:solidFill>
                <a:latin typeface="Times New Roman" pitchFamily="18" charset="0"/>
              </a:rPr>
              <a:t>Ácidos Grasos</a:t>
            </a:r>
          </a:p>
        </p:txBody>
      </p:sp>
      <p:sp>
        <p:nvSpPr>
          <p:cNvPr id="23583" name="Rectángulo 8"/>
          <p:cNvSpPr>
            <a:spLocks noChangeArrowheads="1"/>
          </p:cNvSpPr>
          <p:nvPr/>
        </p:nvSpPr>
        <p:spPr bwMode="auto">
          <a:xfrm>
            <a:off x="2949575" y="3876675"/>
            <a:ext cx="1617663" cy="469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r>
              <a:rPr lang="es-ES_tradnl" altLang="es-AR" sz="2400">
                <a:solidFill>
                  <a:srgbClr val="FF3300"/>
                </a:solidFill>
                <a:latin typeface="Times New Roman" pitchFamily="18" charset="0"/>
              </a:rPr>
              <a:t>Acetil-CoA</a:t>
            </a:r>
          </a:p>
        </p:txBody>
      </p:sp>
      <p:sp>
        <p:nvSpPr>
          <p:cNvPr id="15394" name="Forma libre 31"/>
          <p:cNvSpPr>
            <a:spLocks/>
          </p:cNvSpPr>
          <p:nvPr/>
        </p:nvSpPr>
        <p:spPr bwMode="auto">
          <a:xfrm>
            <a:off x="5003800" y="5157788"/>
            <a:ext cx="360363" cy="1370012"/>
          </a:xfrm>
          <a:custGeom>
            <a:avLst/>
            <a:gdLst>
              <a:gd name="T0" fmla="*/ 2147483646 w 241"/>
              <a:gd name="T1" fmla="*/ 0 h 673"/>
              <a:gd name="T2" fmla="*/ 2147483646 w 241"/>
              <a:gd name="T3" fmla="*/ 2147483646 h 673"/>
              <a:gd name="T4" fmla="*/ 2147483646 w 241"/>
              <a:gd name="T5" fmla="*/ 2147483646 h 673"/>
              <a:gd name="T6" fmla="*/ 2147483646 w 241"/>
              <a:gd name="T7" fmla="*/ 2147483646 h 673"/>
              <a:gd name="T8" fmla="*/ 2147483646 w 241"/>
              <a:gd name="T9" fmla="*/ 2147483646 h 673"/>
              <a:gd name="T10" fmla="*/ 2147483646 w 241"/>
              <a:gd name="T11" fmla="*/ 2147483646 h 673"/>
              <a:gd name="T12" fmla="*/ 2147483646 w 241"/>
              <a:gd name="T13" fmla="*/ 2147483646 h 673"/>
              <a:gd name="T14" fmla="*/ 2147483646 w 241"/>
              <a:gd name="T15" fmla="*/ 2147483646 h 673"/>
              <a:gd name="T16" fmla="*/ 2147483646 w 241"/>
              <a:gd name="T17" fmla="*/ 2147483646 h 673"/>
              <a:gd name="T18" fmla="*/ 2147483646 w 241"/>
              <a:gd name="T19" fmla="*/ 2147483646 h 673"/>
              <a:gd name="T20" fmla="*/ 2147483646 w 241"/>
              <a:gd name="T21" fmla="*/ 2147483646 h 673"/>
              <a:gd name="T22" fmla="*/ 2147483646 w 241"/>
              <a:gd name="T23" fmla="*/ 2147483646 h 673"/>
              <a:gd name="T24" fmla="*/ 2147483646 w 241"/>
              <a:gd name="T25" fmla="*/ 2147483646 h 673"/>
              <a:gd name="T26" fmla="*/ 2147483646 w 241"/>
              <a:gd name="T27" fmla="*/ 2147483646 h 673"/>
              <a:gd name="T28" fmla="*/ 2147483646 w 241"/>
              <a:gd name="T29" fmla="*/ 2147483646 h 673"/>
              <a:gd name="T30" fmla="*/ 2147483646 w 241"/>
              <a:gd name="T31" fmla="*/ 2147483646 h 673"/>
              <a:gd name="T32" fmla="*/ 2147483646 w 241"/>
              <a:gd name="T33" fmla="*/ 2147483646 h 673"/>
              <a:gd name="T34" fmla="*/ 0 w 241"/>
              <a:gd name="T35" fmla="*/ 2147483646 h 673"/>
              <a:gd name="T36" fmla="*/ 2147483646 w 241"/>
              <a:gd name="T37" fmla="*/ 2147483646 h 673"/>
              <a:gd name="T38" fmla="*/ 2147483646 w 241"/>
              <a:gd name="T39" fmla="*/ 2147483646 h 673"/>
              <a:gd name="T40" fmla="*/ 2147483646 w 241"/>
              <a:gd name="T41" fmla="*/ 2147483646 h 673"/>
              <a:gd name="T42" fmla="*/ 2147483646 w 241"/>
              <a:gd name="T43" fmla="*/ 2147483646 h 673"/>
              <a:gd name="T44" fmla="*/ 2147483646 w 241"/>
              <a:gd name="T45" fmla="*/ 2147483646 h 673"/>
              <a:gd name="T46" fmla="*/ 2147483646 w 241"/>
              <a:gd name="T47" fmla="*/ 2147483646 h 673"/>
              <a:gd name="T48" fmla="*/ 2147483646 w 241"/>
              <a:gd name="T49" fmla="*/ 2147483646 h 673"/>
              <a:gd name="T50" fmla="*/ 2147483646 w 241"/>
              <a:gd name="T51" fmla="*/ 2147483646 h 673"/>
              <a:gd name="T52" fmla="*/ 2147483646 w 241"/>
              <a:gd name="T53" fmla="*/ 2147483646 h 673"/>
              <a:gd name="T54" fmla="*/ 2147483646 w 241"/>
              <a:gd name="T55" fmla="*/ 2147483646 h 673"/>
              <a:gd name="T56" fmla="*/ 2147483646 w 241"/>
              <a:gd name="T57" fmla="*/ 2147483646 h 673"/>
              <a:gd name="T58" fmla="*/ 2147483646 w 241"/>
              <a:gd name="T59" fmla="*/ 2147483646 h 673"/>
              <a:gd name="T60" fmla="*/ 2147483646 w 241"/>
              <a:gd name="T61" fmla="*/ 2147483646 h 673"/>
              <a:gd name="T62" fmla="*/ 2147483646 w 241"/>
              <a:gd name="T63" fmla="*/ 2147483646 h 673"/>
              <a:gd name="T64" fmla="*/ 2147483646 w 241"/>
              <a:gd name="T65" fmla="*/ 2147483646 h 673"/>
              <a:gd name="T66" fmla="*/ 2147483646 w 241"/>
              <a:gd name="T67" fmla="*/ 2147483646 h 673"/>
              <a:gd name="T68" fmla="*/ 2147483646 w 241"/>
              <a:gd name="T69" fmla="*/ 2147483646 h 67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41"/>
              <a:gd name="T106" fmla="*/ 0 h 673"/>
              <a:gd name="T107" fmla="*/ 241 w 241"/>
              <a:gd name="T108" fmla="*/ 673 h 67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41" h="673">
                <a:moveTo>
                  <a:pt x="240" y="0"/>
                </a:moveTo>
                <a:lnTo>
                  <a:pt x="216" y="1"/>
                </a:lnTo>
                <a:lnTo>
                  <a:pt x="194" y="4"/>
                </a:lnTo>
                <a:lnTo>
                  <a:pt x="173" y="10"/>
                </a:lnTo>
                <a:lnTo>
                  <a:pt x="155" y="16"/>
                </a:lnTo>
                <a:lnTo>
                  <a:pt x="141" y="25"/>
                </a:lnTo>
                <a:lnTo>
                  <a:pt x="130" y="34"/>
                </a:lnTo>
                <a:lnTo>
                  <a:pt x="123" y="45"/>
                </a:lnTo>
                <a:lnTo>
                  <a:pt x="120" y="56"/>
                </a:lnTo>
                <a:lnTo>
                  <a:pt x="120" y="280"/>
                </a:lnTo>
                <a:lnTo>
                  <a:pt x="118" y="291"/>
                </a:lnTo>
                <a:lnTo>
                  <a:pt x="111" y="302"/>
                </a:lnTo>
                <a:lnTo>
                  <a:pt x="100" y="311"/>
                </a:lnTo>
                <a:lnTo>
                  <a:pt x="85" y="320"/>
                </a:lnTo>
                <a:lnTo>
                  <a:pt x="67" y="327"/>
                </a:lnTo>
                <a:lnTo>
                  <a:pt x="47" y="332"/>
                </a:lnTo>
                <a:lnTo>
                  <a:pt x="24" y="335"/>
                </a:lnTo>
                <a:lnTo>
                  <a:pt x="0" y="336"/>
                </a:lnTo>
                <a:lnTo>
                  <a:pt x="24" y="337"/>
                </a:lnTo>
                <a:lnTo>
                  <a:pt x="47" y="340"/>
                </a:lnTo>
                <a:lnTo>
                  <a:pt x="67" y="346"/>
                </a:lnTo>
                <a:lnTo>
                  <a:pt x="85" y="352"/>
                </a:lnTo>
                <a:lnTo>
                  <a:pt x="100" y="361"/>
                </a:lnTo>
                <a:lnTo>
                  <a:pt x="111" y="370"/>
                </a:lnTo>
                <a:lnTo>
                  <a:pt x="118" y="381"/>
                </a:lnTo>
                <a:lnTo>
                  <a:pt x="120" y="392"/>
                </a:lnTo>
                <a:lnTo>
                  <a:pt x="120" y="616"/>
                </a:lnTo>
                <a:lnTo>
                  <a:pt x="123" y="627"/>
                </a:lnTo>
                <a:lnTo>
                  <a:pt x="130" y="638"/>
                </a:lnTo>
                <a:lnTo>
                  <a:pt x="141" y="647"/>
                </a:lnTo>
                <a:lnTo>
                  <a:pt x="155" y="656"/>
                </a:lnTo>
                <a:lnTo>
                  <a:pt x="173" y="663"/>
                </a:lnTo>
                <a:lnTo>
                  <a:pt x="194" y="668"/>
                </a:lnTo>
                <a:lnTo>
                  <a:pt x="216" y="671"/>
                </a:lnTo>
                <a:lnTo>
                  <a:pt x="240" y="672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AR"/>
          </a:p>
        </p:txBody>
      </p:sp>
      <p:sp>
        <p:nvSpPr>
          <p:cNvPr id="15395" name="Rectángulo 34"/>
          <p:cNvSpPr>
            <a:spLocks noChangeArrowheads="1"/>
          </p:cNvSpPr>
          <p:nvPr/>
        </p:nvSpPr>
        <p:spPr bwMode="auto">
          <a:xfrm>
            <a:off x="5795963" y="5838825"/>
            <a:ext cx="2438400" cy="70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s-ES_tradnl" altLang="es-AR" sz="2000" b="1" dirty="0">
                <a:solidFill>
                  <a:srgbClr val="7030A0"/>
                </a:solidFill>
                <a:latin typeface="Times New Roman" pitchFamily="18" charset="0"/>
              </a:rPr>
              <a:t>Vías que consumen energía (Biosíntesis)</a:t>
            </a:r>
          </a:p>
        </p:txBody>
      </p:sp>
      <p:sp>
        <p:nvSpPr>
          <p:cNvPr id="15396" name="Rectángulo 35"/>
          <p:cNvSpPr>
            <a:spLocks noChangeArrowheads="1"/>
          </p:cNvSpPr>
          <p:nvPr/>
        </p:nvSpPr>
        <p:spPr bwMode="auto">
          <a:xfrm>
            <a:off x="5772150" y="5130800"/>
            <a:ext cx="2895600" cy="70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s-ES_tradnl" altLang="es-AR" sz="2000" b="1" dirty="0">
                <a:solidFill>
                  <a:srgbClr val="FF0000"/>
                </a:solidFill>
                <a:latin typeface="Times New Roman" pitchFamily="18" charset="0"/>
              </a:rPr>
              <a:t>Procesos generadores de energía (Degradación)</a:t>
            </a:r>
          </a:p>
        </p:txBody>
      </p:sp>
      <p:sp>
        <p:nvSpPr>
          <p:cNvPr id="15397" name="Text Box 37"/>
          <p:cNvSpPr txBox="1">
            <a:spLocks noChangeArrowheads="1"/>
          </p:cNvSpPr>
          <p:nvPr/>
        </p:nvSpPr>
        <p:spPr bwMode="auto">
          <a:xfrm>
            <a:off x="5173663" y="5781675"/>
            <a:ext cx="8842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s-ES_tradnl" altLang="es-AR" sz="3600" b="1" dirty="0">
                <a:solidFill>
                  <a:schemeClr val="hlink"/>
                </a:solidFill>
              </a:rPr>
              <a:t>(+)</a:t>
            </a:r>
          </a:p>
        </p:txBody>
      </p:sp>
      <p:sp>
        <p:nvSpPr>
          <p:cNvPr id="15398" name="Text Box 38"/>
          <p:cNvSpPr txBox="1">
            <a:spLocks noChangeArrowheads="1"/>
          </p:cNvSpPr>
          <p:nvPr/>
        </p:nvSpPr>
        <p:spPr bwMode="auto">
          <a:xfrm>
            <a:off x="5183188" y="5105400"/>
            <a:ext cx="6937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s-ES_tradnl" altLang="es-AR" sz="4000" b="1">
                <a:solidFill>
                  <a:srgbClr val="FF0000"/>
                </a:solidFill>
              </a:rPr>
              <a:t>(-)</a:t>
            </a:r>
          </a:p>
        </p:txBody>
      </p:sp>
      <p:sp>
        <p:nvSpPr>
          <p:cNvPr id="39" name="Text Box 38"/>
          <p:cNvSpPr txBox="1">
            <a:spLocks noChangeArrowheads="1"/>
          </p:cNvSpPr>
          <p:nvPr/>
        </p:nvSpPr>
        <p:spPr bwMode="auto">
          <a:xfrm>
            <a:off x="1801813" y="3179763"/>
            <a:ext cx="6937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s-ES_tradnl" altLang="es-AR" sz="4000" b="1">
                <a:solidFill>
                  <a:srgbClr val="FF0000"/>
                </a:solidFill>
              </a:rPr>
              <a:t>(-)</a:t>
            </a:r>
          </a:p>
        </p:txBody>
      </p:sp>
      <p:sp>
        <p:nvSpPr>
          <p:cNvPr id="40" name="Text Box 38"/>
          <p:cNvSpPr txBox="1">
            <a:spLocks noChangeArrowheads="1"/>
          </p:cNvSpPr>
          <p:nvPr/>
        </p:nvSpPr>
        <p:spPr bwMode="auto">
          <a:xfrm>
            <a:off x="3052763" y="3032125"/>
            <a:ext cx="6937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s-ES_tradnl" altLang="es-AR" sz="4000" b="1">
                <a:solidFill>
                  <a:srgbClr val="FF0000"/>
                </a:solidFill>
              </a:rPr>
              <a:t>(-)</a:t>
            </a:r>
          </a:p>
        </p:txBody>
      </p:sp>
      <p:sp>
        <p:nvSpPr>
          <p:cNvPr id="41" name="Text Box 38"/>
          <p:cNvSpPr txBox="1">
            <a:spLocks noChangeArrowheads="1"/>
          </p:cNvSpPr>
          <p:nvPr/>
        </p:nvSpPr>
        <p:spPr bwMode="auto">
          <a:xfrm>
            <a:off x="4048125" y="2938463"/>
            <a:ext cx="6937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s-ES_tradnl" altLang="es-AR" sz="4000" b="1">
                <a:solidFill>
                  <a:srgbClr val="FF0000"/>
                </a:solidFill>
              </a:rPr>
              <a:t>(-)</a:t>
            </a:r>
          </a:p>
        </p:txBody>
      </p:sp>
      <p:sp>
        <p:nvSpPr>
          <p:cNvPr id="42" name="Text Box 38"/>
          <p:cNvSpPr txBox="1">
            <a:spLocks noChangeArrowheads="1"/>
          </p:cNvSpPr>
          <p:nvPr/>
        </p:nvSpPr>
        <p:spPr bwMode="auto">
          <a:xfrm>
            <a:off x="6615113" y="1752600"/>
            <a:ext cx="6937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s-ES_tradnl" altLang="es-AR" sz="4000" b="1">
                <a:solidFill>
                  <a:srgbClr val="FF0000"/>
                </a:solidFill>
              </a:rPr>
              <a:t>(-)</a:t>
            </a:r>
          </a:p>
        </p:txBody>
      </p:sp>
      <p:sp>
        <p:nvSpPr>
          <p:cNvPr id="43" name="Text Box 37"/>
          <p:cNvSpPr txBox="1">
            <a:spLocks noChangeArrowheads="1"/>
          </p:cNvSpPr>
          <p:nvPr/>
        </p:nvSpPr>
        <p:spPr bwMode="auto">
          <a:xfrm>
            <a:off x="5003800" y="1719263"/>
            <a:ext cx="8969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s-ES_tradnl" altLang="es-AR" sz="3600" b="1">
                <a:solidFill>
                  <a:schemeClr val="hlink"/>
                </a:solidFill>
              </a:rPr>
              <a:t>(+)</a:t>
            </a:r>
          </a:p>
        </p:txBody>
      </p:sp>
      <p:sp>
        <p:nvSpPr>
          <p:cNvPr id="44" name="Text Box 37"/>
          <p:cNvSpPr txBox="1">
            <a:spLocks noChangeArrowheads="1"/>
          </p:cNvSpPr>
          <p:nvPr/>
        </p:nvSpPr>
        <p:spPr bwMode="auto">
          <a:xfrm>
            <a:off x="3171825" y="1773238"/>
            <a:ext cx="8953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s-ES_tradnl" altLang="es-AR" sz="3600" b="1">
                <a:solidFill>
                  <a:schemeClr val="hlink"/>
                </a:solidFill>
              </a:rPr>
              <a:t>(+)</a:t>
            </a:r>
          </a:p>
        </p:txBody>
      </p:sp>
      <p:sp>
        <p:nvSpPr>
          <p:cNvPr id="45" name="Text Box 37"/>
          <p:cNvSpPr txBox="1">
            <a:spLocks noChangeArrowheads="1"/>
          </p:cNvSpPr>
          <p:nvPr/>
        </p:nvSpPr>
        <p:spPr bwMode="auto">
          <a:xfrm>
            <a:off x="1187450" y="1846263"/>
            <a:ext cx="8969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s-ES_tradnl" altLang="es-AR" sz="3600" b="1">
                <a:solidFill>
                  <a:schemeClr val="hlink"/>
                </a:solidFill>
              </a:rPr>
              <a:t>(+)</a:t>
            </a:r>
          </a:p>
        </p:txBody>
      </p:sp>
      <p:sp>
        <p:nvSpPr>
          <p:cNvPr id="46" name="Text Box 38"/>
          <p:cNvSpPr txBox="1">
            <a:spLocks noChangeArrowheads="1"/>
          </p:cNvSpPr>
          <p:nvPr/>
        </p:nvSpPr>
        <p:spPr bwMode="auto">
          <a:xfrm>
            <a:off x="349250" y="1790700"/>
            <a:ext cx="6937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s-ES_tradnl" altLang="es-AR" sz="4000" b="1">
                <a:solidFill>
                  <a:srgbClr val="FF0000"/>
                </a:solidFill>
              </a:rPr>
              <a:t>(-)</a:t>
            </a:r>
          </a:p>
        </p:txBody>
      </p:sp>
      <p:sp>
        <p:nvSpPr>
          <p:cNvPr id="47" name="Text Box 38"/>
          <p:cNvSpPr txBox="1">
            <a:spLocks noChangeArrowheads="1"/>
          </p:cNvSpPr>
          <p:nvPr/>
        </p:nvSpPr>
        <p:spPr bwMode="auto">
          <a:xfrm>
            <a:off x="2365375" y="1773238"/>
            <a:ext cx="6937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s-ES_tradnl" altLang="es-AR" sz="4000" b="1">
                <a:solidFill>
                  <a:srgbClr val="FF0000"/>
                </a:solidFill>
              </a:rPr>
              <a:t>(-)</a:t>
            </a:r>
          </a:p>
        </p:txBody>
      </p:sp>
      <p:sp>
        <p:nvSpPr>
          <p:cNvPr id="48" name="Text Box 38"/>
          <p:cNvSpPr txBox="1">
            <a:spLocks noChangeArrowheads="1"/>
          </p:cNvSpPr>
          <p:nvPr/>
        </p:nvSpPr>
        <p:spPr bwMode="auto">
          <a:xfrm>
            <a:off x="2006600" y="4383088"/>
            <a:ext cx="6937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s-ES_tradnl" altLang="es-AR" sz="4000" b="1">
                <a:solidFill>
                  <a:srgbClr val="FF0000"/>
                </a:solidFill>
              </a:rPr>
              <a:t>(-)</a:t>
            </a:r>
          </a:p>
        </p:txBody>
      </p:sp>
      <p:sp>
        <p:nvSpPr>
          <p:cNvPr id="49" name="Rectangle 2"/>
          <p:cNvSpPr txBox="1">
            <a:spLocks noChangeArrowheads="1"/>
          </p:cNvSpPr>
          <p:nvPr/>
        </p:nvSpPr>
        <p:spPr>
          <a:xfrm>
            <a:off x="611188" y="563549"/>
            <a:ext cx="7769225" cy="507997"/>
          </a:xfrm>
          <a:prstGeom prst="rect">
            <a:avLst/>
          </a:prstGeo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12700" cap="flat">
            <a:solidFill>
              <a:schemeClr val="tx1"/>
            </a:solidFill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PAPEL REGULADOR DEL ATP</a:t>
            </a:r>
            <a:endParaRPr kumimoji="0" lang="es-ES_tradnl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0" name="Text Box 37"/>
          <p:cNvSpPr txBox="1">
            <a:spLocks noChangeArrowheads="1"/>
          </p:cNvSpPr>
          <p:nvPr/>
        </p:nvSpPr>
        <p:spPr bwMode="auto">
          <a:xfrm>
            <a:off x="125397" y="5072074"/>
            <a:ext cx="2160587" cy="40957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 b="1"/>
              <a:t>Transporte activo</a:t>
            </a:r>
            <a:endParaRPr lang="es-ES" sz="2000" b="1"/>
          </a:p>
        </p:txBody>
      </p:sp>
      <p:sp>
        <p:nvSpPr>
          <p:cNvPr id="51" name="Text Box 40"/>
          <p:cNvSpPr txBox="1">
            <a:spLocks noChangeArrowheads="1"/>
          </p:cNvSpPr>
          <p:nvPr/>
        </p:nvSpPr>
        <p:spPr bwMode="auto">
          <a:xfrm>
            <a:off x="120638" y="5643578"/>
            <a:ext cx="2808288" cy="40957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 b="1" dirty="0"/>
              <a:t>Contracción Muscular</a:t>
            </a:r>
            <a:endParaRPr lang="es-ES" sz="2000" b="1" dirty="0"/>
          </a:p>
        </p:txBody>
      </p:sp>
      <p:sp>
        <p:nvSpPr>
          <p:cNvPr id="52" name="Text Box 40"/>
          <p:cNvSpPr txBox="1">
            <a:spLocks noChangeArrowheads="1"/>
          </p:cNvSpPr>
          <p:nvPr/>
        </p:nvSpPr>
        <p:spPr bwMode="auto">
          <a:xfrm>
            <a:off x="544515" y="6143644"/>
            <a:ext cx="1670031" cy="40957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000" b="1" dirty="0" smtClean="0"/>
              <a:t>Biosíntesis</a:t>
            </a:r>
            <a:endParaRPr lang="es-ES" sz="2000" b="1" dirty="0"/>
          </a:p>
        </p:txBody>
      </p:sp>
      <p:sp>
        <p:nvSpPr>
          <p:cNvPr id="53" name="Line 36"/>
          <p:cNvSpPr>
            <a:spLocks noChangeShapeType="1"/>
          </p:cNvSpPr>
          <p:nvPr/>
        </p:nvSpPr>
        <p:spPr bwMode="auto">
          <a:xfrm flipH="1" flipV="1">
            <a:off x="2285984" y="5214950"/>
            <a:ext cx="1143008" cy="57150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54" name="Line 36"/>
          <p:cNvSpPr>
            <a:spLocks noChangeShapeType="1"/>
          </p:cNvSpPr>
          <p:nvPr/>
        </p:nvSpPr>
        <p:spPr bwMode="auto">
          <a:xfrm flipH="1" flipV="1">
            <a:off x="2786050" y="5929331"/>
            <a:ext cx="571504" cy="714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55" name="Line 36"/>
          <p:cNvSpPr>
            <a:spLocks noChangeShapeType="1"/>
          </p:cNvSpPr>
          <p:nvPr/>
        </p:nvSpPr>
        <p:spPr bwMode="auto">
          <a:xfrm flipH="1">
            <a:off x="2143108" y="6215082"/>
            <a:ext cx="1214446" cy="714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4" grpId="0" animBg="1"/>
      <p:bldP spid="15395" grpId="0"/>
      <p:bldP spid="15396" grpId="0"/>
      <p:bldP spid="15397" grpId="0"/>
      <p:bldP spid="1539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33537"/>
            <a:ext cx="8188273" cy="52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11188" y="563549"/>
            <a:ext cx="7769225" cy="507997"/>
          </a:xfrm>
          <a:prstGeom prst="rect">
            <a:avLst/>
          </a:prstGeo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12700" cap="flat">
            <a:solidFill>
              <a:schemeClr val="tx1"/>
            </a:solidFill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PAPEL REGULADOR DEL ATP</a:t>
            </a:r>
            <a:endParaRPr kumimoji="0" lang="es-ES_tradnl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82592" y="260350"/>
            <a:ext cx="8675688" cy="150336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sz="4000" dirty="0" smtClean="0"/>
              <a:t>Ejemplifique en cada caso de qué manera el ATP actúa como regulador</a:t>
            </a:r>
            <a:endParaRPr lang="es-ES" sz="4000" dirty="0" smtClean="0"/>
          </a:p>
        </p:txBody>
      </p:sp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071688"/>
            <a:ext cx="8229600" cy="428627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s-AR" dirty="0" smtClean="0"/>
              <a:t>Vía </a:t>
            </a:r>
            <a:r>
              <a:rPr lang="es-AR" dirty="0" err="1" smtClean="0"/>
              <a:t>Glicolítica</a:t>
            </a:r>
            <a:endParaRPr lang="es-AR" dirty="0" smtClean="0"/>
          </a:p>
          <a:p>
            <a:pPr eaLnBrk="1" hangingPunct="1"/>
            <a:r>
              <a:rPr lang="es-AR" dirty="0" smtClean="0"/>
              <a:t>Ciclo de </a:t>
            </a:r>
            <a:r>
              <a:rPr lang="es-AR" dirty="0" err="1" smtClean="0"/>
              <a:t>Krebs</a:t>
            </a:r>
            <a:endParaRPr lang="es-AR" dirty="0" smtClean="0"/>
          </a:p>
          <a:p>
            <a:pPr eaLnBrk="1" hangingPunct="1"/>
            <a:endParaRPr lang="es-AR" dirty="0" smtClean="0"/>
          </a:p>
          <a:p>
            <a:pPr eaLnBrk="1" hangingPunct="1"/>
            <a:r>
              <a:rPr lang="es-AR" dirty="0" err="1" smtClean="0"/>
              <a:t>Desaminación</a:t>
            </a:r>
            <a:r>
              <a:rPr lang="es-AR" dirty="0" smtClean="0"/>
              <a:t> </a:t>
            </a:r>
            <a:r>
              <a:rPr lang="es-AR" dirty="0" err="1" smtClean="0"/>
              <a:t>oxidativa</a:t>
            </a:r>
            <a:r>
              <a:rPr lang="es-AR" dirty="0" smtClean="0"/>
              <a:t> de aminoácidos</a:t>
            </a:r>
          </a:p>
          <a:p>
            <a:pPr eaLnBrk="1" hangingPunct="1"/>
            <a:endParaRPr lang="es-AR" dirty="0" smtClean="0"/>
          </a:p>
          <a:p>
            <a:pPr eaLnBrk="1" hangingPunct="1"/>
            <a:endParaRPr lang="es-AR" dirty="0" smtClean="0"/>
          </a:p>
          <a:p>
            <a:pPr eaLnBrk="1" hangingPunct="1"/>
            <a:endParaRPr lang="es-AR" dirty="0" smtClean="0"/>
          </a:p>
          <a:p>
            <a:pPr eaLnBrk="1" hangingPunct="1"/>
            <a:r>
              <a:rPr lang="es-AR" dirty="0" smtClean="0"/>
              <a:t>Biosíntesis de nucleótidos </a:t>
            </a:r>
            <a:r>
              <a:rPr lang="es-AR" dirty="0" err="1" smtClean="0"/>
              <a:t>púricos</a:t>
            </a:r>
            <a:endParaRPr lang="es-ES" dirty="0" smtClean="0"/>
          </a:p>
        </p:txBody>
      </p:sp>
      <p:sp>
        <p:nvSpPr>
          <p:cNvPr id="4" name="3 CuadroTexto"/>
          <p:cNvSpPr txBox="1"/>
          <p:nvPr/>
        </p:nvSpPr>
        <p:spPr>
          <a:xfrm>
            <a:off x="3714744" y="1857364"/>
            <a:ext cx="4071966" cy="13075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AR" sz="2800" b="1" dirty="0" smtClean="0"/>
              <a:t>Inhibidor </a:t>
            </a:r>
            <a:r>
              <a:rPr lang="es-AR" sz="2800" b="1" dirty="0" err="1" smtClean="0"/>
              <a:t>alostérico</a:t>
            </a:r>
            <a:r>
              <a:rPr lang="es-AR" sz="2800" b="1" dirty="0" smtClean="0"/>
              <a:t> de enzimas reguladoras</a:t>
            </a:r>
            <a:endParaRPr lang="en-US" sz="28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714348" y="5715016"/>
            <a:ext cx="8215370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s-AR" sz="2800" b="1" dirty="0" smtClean="0"/>
              <a:t>Activador </a:t>
            </a:r>
            <a:r>
              <a:rPr lang="es-AR" sz="2800" b="1" dirty="0" err="1" smtClean="0"/>
              <a:t>alostérico</a:t>
            </a:r>
            <a:r>
              <a:rPr lang="es-AR" sz="2800" b="1" dirty="0" smtClean="0"/>
              <a:t> de la enzima que sintetiza  GTP</a:t>
            </a:r>
            <a:endParaRPr lang="en-US" sz="2800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1142976" y="4071942"/>
            <a:ext cx="7643834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s-AR" sz="2800" b="1" dirty="0" smtClean="0"/>
              <a:t>Inhibidor </a:t>
            </a:r>
            <a:r>
              <a:rPr lang="es-AR" sz="2800" b="1" dirty="0" err="1" smtClean="0"/>
              <a:t>alostérico</a:t>
            </a:r>
            <a:r>
              <a:rPr lang="es-AR" sz="2800" b="1" dirty="0" smtClean="0"/>
              <a:t> de la enzima GDH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3 CuadroTexto"/>
          <p:cNvSpPr txBox="1">
            <a:spLocks noChangeArrowheads="1"/>
          </p:cNvSpPr>
          <p:nvPr/>
        </p:nvSpPr>
        <p:spPr bwMode="auto">
          <a:xfrm>
            <a:off x="2124075" y="836613"/>
            <a:ext cx="1841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s-AR" altLang="es-AR" sz="1400">
              <a:latin typeface="Times New Roman" pitchFamily="18" charset="0"/>
            </a:endParaRPr>
          </a:p>
        </p:txBody>
      </p:sp>
      <p:pic>
        <p:nvPicPr>
          <p:cNvPr id="26627" name="Imagen 9" descr="&#10;F16-01.JPG                                                     00014CF9&#10;ECONOMICS 2.0                  B088F83F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15888"/>
            <a:ext cx="3743325" cy="648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6 CuadroTexto"/>
          <p:cNvSpPr txBox="1">
            <a:spLocks noChangeArrowheads="1"/>
          </p:cNvSpPr>
          <p:nvPr/>
        </p:nvSpPr>
        <p:spPr bwMode="auto">
          <a:xfrm>
            <a:off x="5346730" y="1164441"/>
            <a:ext cx="3511550" cy="369331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1" hangingPunct="1"/>
            <a:endParaRPr lang="es-MX" altLang="es-AR" sz="1800" b="1" dirty="0">
              <a:latin typeface="Arial" pitchFamily="34" charset="0"/>
              <a:cs typeface="Arial" pitchFamily="34" charset="0"/>
            </a:endParaRPr>
          </a:p>
          <a:p>
            <a:pPr marL="285750" indent="-285750" eaLnBrk="1" hangingPunct="1"/>
            <a:endParaRPr lang="es-MX" altLang="es-AR" sz="1800" b="1" dirty="0">
              <a:latin typeface="Arial" pitchFamily="34" charset="0"/>
              <a:cs typeface="Arial" pitchFamily="34" charset="0"/>
            </a:endParaRPr>
          </a:p>
          <a:p>
            <a:pPr marL="285750" indent="-285750" eaLnBrk="1" hangingPunct="1">
              <a:buFontTx/>
              <a:buChar char="•"/>
            </a:pPr>
            <a:r>
              <a:rPr lang="es-MX" altLang="es-AR" sz="1800" b="1" u="sng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NADH Y FADH</a:t>
            </a:r>
            <a:r>
              <a:rPr lang="es-MX" altLang="es-AR" sz="1800" b="1" u="sng" baseline="-25000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2 </a:t>
            </a:r>
            <a:r>
              <a:rPr lang="es-MX" altLang="es-AR" sz="1800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transfieren su poder reductor a la cadena respiratoria, para finalmente dar ATP por </a:t>
            </a:r>
            <a:r>
              <a:rPr lang="es-MX" altLang="es-AR" sz="1800" b="1" dirty="0" err="1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fosforilación</a:t>
            </a:r>
            <a:r>
              <a:rPr lang="es-MX" altLang="es-AR" sz="1800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MX" altLang="es-AR" sz="1800" b="1" dirty="0" err="1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oxidativa</a:t>
            </a:r>
            <a:r>
              <a:rPr lang="es-MX" altLang="es-AR" sz="1800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85750" indent="-285750" eaLnBrk="1" hangingPunct="1"/>
            <a:endParaRPr lang="es-MX" altLang="es-AR" sz="1800" b="1" dirty="0">
              <a:solidFill>
                <a:srgbClr val="CC0000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 eaLnBrk="1" hangingPunct="1">
              <a:buFontTx/>
              <a:buChar char="•"/>
            </a:pPr>
            <a:r>
              <a:rPr lang="es-MX" altLang="es-AR" sz="1800" b="1" dirty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El CICLO DE KREBS y la </a:t>
            </a:r>
          </a:p>
          <a:p>
            <a:pPr marL="285750" indent="-285750" eaLnBrk="1" hangingPunct="1"/>
            <a:r>
              <a:rPr lang="en-US" altLang="es-AR" sz="1800" b="1" dirty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l-GR" altLang="es-AR" sz="1800" b="1" dirty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β</a:t>
            </a:r>
            <a:r>
              <a:rPr lang="en-US" altLang="es-AR" sz="1800" b="1" dirty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-OXIDACION</a:t>
            </a:r>
            <a:r>
              <a:rPr lang="es-MX" altLang="es-AR" sz="1800" b="1" dirty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es-MX" altLang="es-AR" sz="1800" b="1" dirty="0" err="1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Acs</a:t>
            </a:r>
            <a:r>
              <a:rPr lang="es-MX" altLang="es-AR" sz="1800" b="1" dirty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. Grasos suministran NADH y FADH</a:t>
            </a:r>
            <a:r>
              <a:rPr lang="es-MX" altLang="es-AR" sz="1800" b="1" baseline="-25000" dirty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s-MX" altLang="es-AR" sz="1800" b="1" dirty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s-MX" altLang="es-AR" sz="1800" b="1" dirty="0">
                <a:latin typeface="Arial" pitchFamily="34" charset="0"/>
                <a:cs typeface="Arial" pitchFamily="34" charset="0"/>
              </a:rPr>
              <a:t> </a:t>
            </a:r>
          </a:p>
          <a:p>
            <a:pPr marL="285750" indent="-285750" eaLnBrk="1" hangingPunct="1"/>
            <a:endParaRPr lang="es-MX" altLang="es-AR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5214942" y="214290"/>
            <a:ext cx="39244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s-ES_tradnl" altLang="es-AR" sz="2400" b="1" dirty="0">
                <a:latin typeface="Arial" pitchFamily="34" charset="0"/>
                <a:cs typeface="Arial" pitchFamily="34" charset="0"/>
              </a:rPr>
              <a:t>Flujo del Poder Reductor </a:t>
            </a:r>
            <a:endParaRPr lang="es-ES_tradnl" altLang="es-AR" sz="2400" b="1" dirty="0" smtClean="0">
              <a:latin typeface="Arial" pitchFamily="34" charset="0"/>
              <a:cs typeface="Arial" pitchFamily="34" charset="0"/>
            </a:endParaRPr>
          </a:p>
          <a:p>
            <a:pPr algn="ctr" eaLnBrk="1" hangingPunct="1"/>
            <a:r>
              <a:rPr lang="es-ES_tradnl" altLang="es-AR" sz="2400" b="1" dirty="0" smtClean="0">
                <a:latin typeface="Arial" pitchFamily="34" charset="0"/>
                <a:cs typeface="Arial" pitchFamily="34" charset="0"/>
              </a:rPr>
              <a:t>para </a:t>
            </a:r>
            <a:r>
              <a:rPr lang="es-ES_tradnl" altLang="es-AR" sz="2400" b="1" dirty="0">
                <a:latin typeface="Arial" pitchFamily="34" charset="0"/>
                <a:cs typeface="Arial" pitchFamily="34" charset="0"/>
              </a:rPr>
              <a:t>la síntesis de ATP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-26988"/>
            <a:ext cx="8280400" cy="1062038"/>
          </a:xfrm>
          <a:gradFill rotWithShape="1">
            <a:gsLst>
              <a:gs pos="0">
                <a:srgbClr val="0E521B"/>
              </a:gs>
              <a:gs pos="50000">
                <a:srgbClr val="1FB13B"/>
              </a:gs>
              <a:gs pos="100000">
                <a:srgbClr val="0E521B"/>
              </a:gs>
            </a:gsLst>
            <a:lin ang="5400000" scaled="1"/>
          </a:gradFill>
          <a:ln w="12700" cap="flat">
            <a:solidFill>
              <a:schemeClr val="tx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3200" smtClean="0"/>
              <a:t>COMPARTIMENTALIZACION  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468313" y="1125538"/>
            <a:ext cx="3902075" cy="1939635"/>
          </a:xfrm>
          <a:prstGeom prst="rect">
            <a:avLst/>
          </a:prstGeom>
          <a:solidFill>
            <a:srgbClr val="00E0A5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 dirty="0" smtClean="0">
                <a:solidFill>
                  <a:schemeClr val="bg1"/>
                </a:solidFill>
              </a:rPr>
              <a:t>CITOSOL</a:t>
            </a:r>
          </a:p>
          <a:p>
            <a:r>
              <a:rPr lang="es-ES_tradnl" sz="2400" dirty="0" smtClean="0">
                <a:solidFill>
                  <a:schemeClr val="bg1"/>
                </a:solidFill>
              </a:rPr>
              <a:t>Glicólisis </a:t>
            </a:r>
            <a:endParaRPr lang="es-ES_tradnl" sz="2400" dirty="0">
              <a:solidFill>
                <a:schemeClr val="bg1"/>
              </a:solidFill>
            </a:endParaRPr>
          </a:p>
          <a:p>
            <a:r>
              <a:rPr lang="es-ES_tradnl" sz="2400" dirty="0">
                <a:solidFill>
                  <a:schemeClr val="bg1"/>
                </a:solidFill>
              </a:rPr>
              <a:t>Metabolismo del glucógeno</a:t>
            </a:r>
          </a:p>
          <a:p>
            <a:r>
              <a:rPr lang="es-ES_tradnl" sz="2400" dirty="0">
                <a:solidFill>
                  <a:schemeClr val="bg1"/>
                </a:solidFill>
              </a:rPr>
              <a:t>Vía de las pentosas fosfato </a:t>
            </a:r>
          </a:p>
          <a:p>
            <a:r>
              <a:rPr lang="es-ES_tradnl" sz="2400" dirty="0">
                <a:solidFill>
                  <a:schemeClr val="bg1"/>
                </a:solidFill>
              </a:rPr>
              <a:t>Síntesis de ácidos grasos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4754563" y="2492375"/>
            <a:ext cx="4389437" cy="1939635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 dirty="0" smtClean="0">
                <a:solidFill>
                  <a:schemeClr val="bg1"/>
                </a:solidFill>
              </a:rPr>
              <a:t>MATRIZ MITOCONDRIAL</a:t>
            </a:r>
          </a:p>
          <a:p>
            <a:r>
              <a:rPr lang="es-ES_tradnl" sz="2400" dirty="0" smtClean="0">
                <a:solidFill>
                  <a:schemeClr val="bg1"/>
                </a:solidFill>
              </a:rPr>
              <a:t>Ciclo </a:t>
            </a:r>
            <a:r>
              <a:rPr lang="es-ES_tradnl" sz="2400" dirty="0">
                <a:solidFill>
                  <a:schemeClr val="bg1"/>
                </a:solidFill>
              </a:rPr>
              <a:t>del ácido cítrico</a:t>
            </a:r>
          </a:p>
          <a:p>
            <a:r>
              <a:rPr lang="es-ES_tradnl" sz="2400" dirty="0" err="1">
                <a:solidFill>
                  <a:schemeClr val="bg1"/>
                </a:solidFill>
              </a:rPr>
              <a:t>Fosforilación</a:t>
            </a:r>
            <a:r>
              <a:rPr lang="es-ES_tradnl" sz="2400" dirty="0">
                <a:solidFill>
                  <a:schemeClr val="bg1"/>
                </a:solidFill>
              </a:rPr>
              <a:t> </a:t>
            </a:r>
            <a:r>
              <a:rPr lang="es-ES_tradnl" sz="2400" dirty="0" err="1">
                <a:solidFill>
                  <a:schemeClr val="bg1"/>
                </a:solidFill>
              </a:rPr>
              <a:t>oxidativa</a:t>
            </a:r>
            <a:r>
              <a:rPr lang="es-ES_tradnl" sz="2400" dirty="0">
                <a:solidFill>
                  <a:schemeClr val="bg1"/>
                </a:solidFill>
              </a:rPr>
              <a:t> </a:t>
            </a:r>
          </a:p>
          <a:p>
            <a:r>
              <a:rPr lang="es-ES_tradnl" sz="2400" dirty="0">
                <a:solidFill>
                  <a:schemeClr val="bg1"/>
                </a:solidFill>
                <a:latin typeface="Symbol" pitchFamily="18" charset="2"/>
              </a:rPr>
              <a:t>b</a:t>
            </a:r>
            <a:r>
              <a:rPr lang="es-ES_tradnl" sz="2400" dirty="0">
                <a:solidFill>
                  <a:schemeClr val="bg1"/>
                </a:solidFill>
              </a:rPr>
              <a:t>-oxidación de los ácidos grasos </a:t>
            </a:r>
          </a:p>
          <a:p>
            <a:r>
              <a:rPr lang="es-ES_tradnl" sz="2400" dirty="0">
                <a:solidFill>
                  <a:schemeClr val="bg1"/>
                </a:solidFill>
              </a:rPr>
              <a:t>Formación de cuerpos cetónicos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1116013" y="5373688"/>
            <a:ext cx="7027887" cy="1139415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rgbClr val="00E0A5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r>
              <a:rPr lang="es-ES_tradnl" sz="2000" b="1" dirty="0" smtClean="0">
                <a:solidFill>
                  <a:schemeClr val="bg1"/>
                </a:solidFill>
              </a:rPr>
              <a:t>INTERRELACIÓN ENTRE AMBOS COMPARTIMIENTOS </a:t>
            </a:r>
          </a:p>
          <a:p>
            <a:r>
              <a:rPr lang="es-ES_tradnl" sz="2400" dirty="0" smtClean="0">
                <a:solidFill>
                  <a:schemeClr val="bg1"/>
                </a:solidFill>
              </a:rPr>
              <a:t>Gluconeogénesis</a:t>
            </a:r>
            <a:endParaRPr lang="es-ES_tradnl" sz="2400" dirty="0">
              <a:solidFill>
                <a:schemeClr val="bg1"/>
              </a:solidFill>
            </a:endParaRPr>
          </a:p>
          <a:p>
            <a:r>
              <a:rPr lang="es-ES_tradnl" sz="2400" dirty="0">
                <a:solidFill>
                  <a:schemeClr val="bg1"/>
                </a:solidFill>
              </a:rPr>
              <a:t>Síntesis de la urea</a:t>
            </a:r>
          </a:p>
        </p:txBody>
      </p:sp>
      <p:sp>
        <p:nvSpPr>
          <p:cNvPr id="19462" name="Oval 6"/>
          <p:cNvSpPr>
            <a:spLocks noChangeArrowheads="1"/>
          </p:cNvSpPr>
          <p:nvPr/>
        </p:nvSpPr>
        <p:spPr bwMode="auto">
          <a:xfrm>
            <a:off x="463550" y="2919413"/>
            <a:ext cx="3752850" cy="2312987"/>
          </a:xfrm>
          <a:prstGeom prst="ellipse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9463" name="AutoShape 7"/>
          <p:cNvSpPr>
            <a:spLocks noChangeArrowheads="1"/>
          </p:cNvSpPr>
          <p:nvPr/>
        </p:nvSpPr>
        <p:spPr bwMode="auto">
          <a:xfrm>
            <a:off x="1182688" y="3495675"/>
            <a:ext cx="2241550" cy="1162050"/>
          </a:xfrm>
          <a:prstGeom prst="roundRect">
            <a:avLst>
              <a:gd name="adj" fmla="val 16657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9464" name="Freeform 8"/>
          <p:cNvSpPr>
            <a:spLocks/>
          </p:cNvSpPr>
          <p:nvPr/>
        </p:nvSpPr>
        <p:spPr bwMode="auto">
          <a:xfrm>
            <a:off x="1344613" y="3595688"/>
            <a:ext cx="1906587" cy="889000"/>
          </a:xfrm>
          <a:custGeom>
            <a:avLst/>
            <a:gdLst>
              <a:gd name="T0" fmla="*/ 2147483647 w 1201"/>
              <a:gd name="T1" fmla="*/ 2147483647 h 560"/>
              <a:gd name="T2" fmla="*/ 2147483647 w 1201"/>
              <a:gd name="T3" fmla="*/ 2147483647 h 560"/>
              <a:gd name="T4" fmla="*/ 2147483647 w 1201"/>
              <a:gd name="T5" fmla="*/ 2147483647 h 560"/>
              <a:gd name="T6" fmla="*/ 0 w 1201"/>
              <a:gd name="T7" fmla="*/ 2147483647 h 560"/>
              <a:gd name="T8" fmla="*/ 2147483647 w 1201"/>
              <a:gd name="T9" fmla="*/ 2147483647 h 560"/>
              <a:gd name="T10" fmla="*/ 2147483647 w 1201"/>
              <a:gd name="T11" fmla="*/ 2147483647 h 560"/>
              <a:gd name="T12" fmla="*/ 2147483647 w 1201"/>
              <a:gd name="T13" fmla="*/ 2147483647 h 560"/>
              <a:gd name="T14" fmla="*/ 2147483647 w 1201"/>
              <a:gd name="T15" fmla="*/ 2147483647 h 560"/>
              <a:gd name="T16" fmla="*/ 2147483647 w 1201"/>
              <a:gd name="T17" fmla="*/ 2147483647 h 560"/>
              <a:gd name="T18" fmla="*/ 2147483647 w 1201"/>
              <a:gd name="T19" fmla="*/ 2147483647 h 560"/>
              <a:gd name="T20" fmla="*/ 2147483647 w 1201"/>
              <a:gd name="T21" fmla="*/ 2147483647 h 560"/>
              <a:gd name="T22" fmla="*/ 2147483647 w 1201"/>
              <a:gd name="T23" fmla="*/ 2147483647 h 560"/>
              <a:gd name="T24" fmla="*/ 2147483647 w 1201"/>
              <a:gd name="T25" fmla="*/ 2147483647 h 560"/>
              <a:gd name="T26" fmla="*/ 2147483647 w 1201"/>
              <a:gd name="T27" fmla="*/ 2147483647 h 560"/>
              <a:gd name="T28" fmla="*/ 2147483647 w 1201"/>
              <a:gd name="T29" fmla="*/ 2147483647 h 560"/>
              <a:gd name="T30" fmla="*/ 2147483647 w 1201"/>
              <a:gd name="T31" fmla="*/ 2147483647 h 560"/>
              <a:gd name="T32" fmla="*/ 2147483647 w 1201"/>
              <a:gd name="T33" fmla="*/ 2147483647 h 560"/>
              <a:gd name="T34" fmla="*/ 2147483647 w 1201"/>
              <a:gd name="T35" fmla="*/ 2147483647 h 560"/>
              <a:gd name="T36" fmla="*/ 2147483647 w 1201"/>
              <a:gd name="T37" fmla="*/ 2147483647 h 560"/>
              <a:gd name="T38" fmla="*/ 2147483647 w 1201"/>
              <a:gd name="T39" fmla="*/ 2147483647 h 560"/>
              <a:gd name="T40" fmla="*/ 2147483647 w 1201"/>
              <a:gd name="T41" fmla="*/ 2147483647 h 560"/>
              <a:gd name="T42" fmla="*/ 2147483647 w 1201"/>
              <a:gd name="T43" fmla="*/ 2147483647 h 560"/>
              <a:gd name="T44" fmla="*/ 2147483647 w 1201"/>
              <a:gd name="T45" fmla="*/ 2147483647 h 560"/>
              <a:gd name="T46" fmla="*/ 2147483647 w 1201"/>
              <a:gd name="T47" fmla="*/ 2147483647 h 560"/>
              <a:gd name="T48" fmla="*/ 2147483647 w 1201"/>
              <a:gd name="T49" fmla="*/ 2147483647 h 560"/>
              <a:gd name="T50" fmla="*/ 2147483647 w 1201"/>
              <a:gd name="T51" fmla="*/ 2147483647 h 560"/>
              <a:gd name="T52" fmla="*/ 2147483647 w 1201"/>
              <a:gd name="T53" fmla="*/ 2147483647 h 560"/>
              <a:gd name="T54" fmla="*/ 2147483647 w 1201"/>
              <a:gd name="T55" fmla="*/ 2147483647 h 560"/>
              <a:gd name="T56" fmla="*/ 2147483647 w 1201"/>
              <a:gd name="T57" fmla="*/ 2147483647 h 560"/>
              <a:gd name="T58" fmla="*/ 2147483647 w 1201"/>
              <a:gd name="T59" fmla="*/ 2147483647 h 560"/>
              <a:gd name="T60" fmla="*/ 2147483647 w 1201"/>
              <a:gd name="T61" fmla="*/ 2147483647 h 560"/>
              <a:gd name="T62" fmla="*/ 2147483647 w 1201"/>
              <a:gd name="T63" fmla="*/ 2147483647 h 560"/>
              <a:gd name="T64" fmla="*/ 2147483647 w 1201"/>
              <a:gd name="T65" fmla="*/ 2147483647 h 560"/>
              <a:gd name="T66" fmla="*/ 2147483647 w 1201"/>
              <a:gd name="T67" fmla="*/ 2147483647 h 560"/>
              <a:gd name="T68" fmla="*/ 2147483647 w 1201"/>
              <a:gd name="T69" fmla="*/ 2147483647 h 560"/>
              <a:gd name="T70" fmla="*/ 2147483647 w 1201"/>
              <a:gd name="T71" fmla="*/ 2147483647 h 560"/>
              <a:gd name="T72" fmla="*/ 2147483647 w 1201"/>
              <a:gd name="T73" fmla="*/ 2147483647 h 560"/>
              <a:gd name="T74" fmla="*/ 2147483647 w 1201"/>
              <a:gd name="T75" fmla="*/ 2147483647 h 560"/>
              <a:gd name="T76" fmla="*/ 2147483647 w 1201"/>
              <a:gd name="T77" fmla="*/ 2147483647 h 560"/>
              <a:gd name="T78" fmla="*/ 2147483647 w 1201"/>
              <a:gd name="T79" fmla="*/ 2147483647 h 560"/>
              <a:gd name="T80" fmla="*/ 2147483647 w 1201"/>
              <a:gd name="T81" fmla="*/ 2147483647 h 560"/>
              <a:gd name="T82" fmla="*/ 2147483647 w 1201"/>
              <a:gd name="T83" fmla="*/ 2147483647 h 560"/>
              <a:gd name="T84" fmla="*/ 2147483647 w 1201"/>
              <a:gd name="T85" fmla="*/ 2147483647 h 560"/>
              <a:gd name="T86" fmla="*/ 2147483647 w 1201"/>
              <a:gd name="T87" fmla="*/ 2147483647 h 560"/>
              <a:gd name="T88" fmla="*/ 2147483647 w 1201"/>
              <a:gd name="T89" fmla="*/ 2147483647 h 560"/>
              <a:gd name="T90" fmla="*/ 2147483647 w 1201"/>
              <a:gd name="T91" fmla="*/ 2147483647 h 560"/>
              <a:gd name="T92" fmla="*/ 2147483647 w 1201"/>
              <a:gd name="T93" fmla="*/ 2147483647 h 560"/>
              <a:gd name="T94" fmla="*/ 2147483647 w 1201"/>
              <a:gd name="T95" fmla="*/ 2147483647 h 560"/>
              <a:gd name="T96" fmla="*/ 2147483647 w 1201"/>
              <a:gd name="T97" fmla="*/ 2147483647 h 560"/>
              <a:gd name="T98" fmla="*/ 2147483647 w 1201"/>
              <a:gd name="T99" fmla="*/ 2147483647 h 560"/>
              <a:gd name="T100" fmla="*/ 2147483647 w 1201"/>
              <a:gd name="T101" fmla="*/ 2147483647 h 560"/>
              <a:gd name="T102" fmla="*/ 2147483647 w 1201"/>
              <a:gd name="T103" fmla="*/ 2147483647 h 560"/>
              <a:gd name="T104" fmla="*/ 2147483647 w 1201"/>
              <a:gd name="T105" fmla="*/ 2147483647 h 560"/>
              <a:gd name="T106" fmla="*/ 2147483647 w 1201"/>
              <a:gd name="T107" fmla="*/ 2147483647 h 560"/>
              <a:gd name="T108" fmla="*/ 2147483647 w 1201"/>
              <a:gd name="T109" fmla="*/ 2147483647 h 560"/>
              <a:gd name="T110" fmla="*/ 2147483647 w 1201"/>
              <a:gd name="T111" fmla="*/ 2147483647 h 5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201"/>
              <a:gd name="T169" fmla="*/ 0 h 560"/>
              <a:gd name="T170" fmla="*/ 1201 w 1201"/>
              <a:gd name="T171" fmla="*/ 560 h 56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201" h="560">
                <a:moveTo>
                  <a:pt x="265" y="31"/>
                </a:moveTo>
                <a:lnTo>
                  <a:pt x="258" y="31"/>
                </a:lnTo>
                <a:lnTo>
                  <a:pt x="247" y="30"/>
                </a:lnTo>
                <a:lnTo>
                  <a:pt x="220" y="27"/>
                </a:lnTo>
                <a:lnTo>
                  <a:pt x="186" y="24"/>
                </a:lnTo>
                <a:lnTo>
                  <a:pt x="149" y="24"/>
                </a:lnTo>
                <a:lnTo>
                  <a:pt x="112" y="26"/>
                </a:lnTo>
                <a:lnTo>
                  <a:pt x="77" y="34"/>
                </a:lnTo>
                <a:lnTo>
                  <a:pt x="48" y="49"/>
                </a:lnTo>
                <a:lnTo>
                  <a:pt x="28" y="73"/>
                </a:lnTo>
                <a:lnTo>
                  <a:pt x="21" y="90"/>
                </a:lnTo>
                <a:lnTo>
                  <a:pt x="15" y="111"/>
                </a:lnTo>
                <a:lnTo>
                  <a:pt x="11" y="134"/>
                </a:lnTo>
                <a:lnTo>
                  <a:pt x="7" y="161"/>
                </a:lnTo>
                <a:lnTo>
                  <a:pt x="2" y="221"/>
                </a:lnTo>
                <a:lnTo>
                  <a:pt x="0" y="285"/>
                </a:lnTo>
                <a:lnTo>
                  <a:pt x="2" y="349"/>
                </a:lnTo>
                <a:lnTo>
                  <a:pt x="8" y="408"/>
                </a:lnTo>
                <a:lnTo>
                  <a:pt x="11" y="435"/>
                </a:lnTo>
                <a:lnTo>
                  <a:pt x="16" y="458"/>
                </a:lnTo>
                <a:lnTo>
                  <a:pt x="22" y="479"/>
                </a:lnTo>
                <a:lnTo>
                  <a:pt x="28" y="495"/>
                </a:lnTo>
                <a:lnTo>
                  <a:pt x="46" y="519"/>
                </a:lnTo>
                <a:lnTo>
                  <a:pt x="70" y="535"/>
                </a:lnTo>
                <a:lnTo>
                  <a:pt x="99" y="544"/>
                </a:lnTo>
                <a:lnTo>
                  <a:pt x="131" y="548"/>
                </a:lnTo>
                <a:lnTo>
                  <a:pt x="162" y="546"/>
                </a:lnTo>
                <a:lnTo>
                  <a:pt x="191" y="542"/>
                </a:lnTo>
                <a:lnTo>
                  <a:pt x="216" y="534"/>
                </a:lnTo>
                <a:lnTo>
                  <a:pt x="234" y="525"/>
                </a:lnTo>
                <a:lnTo>
                  <a:pt x="245" y="511"/>
                </a:lnTo>
                <a:lnTo>
                  <a:pt x="251" y="490"/>
                </a:lnTo>
                <a:lnTo>
                  <a:pt x="252" y="464"/>
                </a:lnTo>
                <a:lnTo>
                  <a:pt x="251" y="435"/>
                </a:lnTo>
                <a:lnTo>
                  <a:pt x="249" y="407"/>
                </a:lnTo>
                <a:lnTo>
                  <a:pt x="247" y="381"/>
                </a:lnTo>
                <a:lnTo>
                  <a:pt x="247" y="358"/>
                </a:lnTo>
                <a:lnTo>
                  <a:pt x="249" y="343"/>
                </a:lnTo>
                <a:lnTo>
                  <a:pt x="260" y="327"/>
                </a:lnTo>
                <a:lnTo>
                  <a:pt x="266" y="323"/>
                </a:lnTo>
                <a:lnTo>
                  <a:pt x="274" y="322"/>
                </a:lnTo>
                <a:lnTo>
                  <a:pt x="281" y="324"/>
                </a:lnTo>
                <a:lnTo>
                  <a:pt x="288" y="329"/>
                </a:lnTo>
                <a:lnTo>
                  <a:pt x="296" y="337"/>
                </a:lnTo>
                <a:lnTo>
                  <a:pt x="302" y="348"/>
                </a:lnTo>
                <a:lnTo>
                  <a:pt x="307" y="365"/>
                </a:lnTo>
                <a:lnTo>
                  <a:pt x="309" y="390"/>
                </a:lnTo>
                <a:lnTo>
                  <a:pt x="310" y="418"/>
                </a:lnTo>
                <a:lnTo>
                  <a:pt x="312" y="450"/>
                </a:lnTo>
                <a:lnTo>
                  <a:pt x="315" y="481"/>
                </a:lnTo>
                <a:lnTo>
                  <a:pt x="322" y="509"/>
                </a:lnTo>
                <a:lnTo>
                  <a:pt x="335" y="532"/>
                </a:lnTo>
                <a:lnTo>
                  <a:pt x="354" y="547"/>
                </a:lnTo>
                <a:lnTo>
                  <a:pt x="368" y="552"/>
                </a:lnTo>
                <a:lnTo>
                  <a:pt x="384" y="555"/>
                </a:lnTo>
                <a:lnTo>
                  <a:pt x="423" y="559"/>
                </a:lnTo>
                <a:lnTo>
                  <a:pt x="468" y="558"/>
                </a:lnTo>
                <a:lnTo>
                  <a:pt x="516" y="554"/>
                </a:lnTo>
                <a:lnTo>
                  <a:pt x="564" y="547"/>
                </a:lnTo>
                <a:lnTo>
                  <a:pt x="609" y="538"/>
                </a:lnTo>
                <a:lnTo>
                  <a:pt x="648" y="527"/>
                </a:lnTo>
                <a:lnTo>
                  <a:pt x="663" y="522"/>
                </a:lnTo>
                <a:lnTo>
                  <a:pt x="676" y="516"/>
                </a:lnTo>
                <a:lnTo>
                  <a:pt x="695" y="501"/>
                </a:lnTo>
                <a:lnTo>
                  <a:pt x="707" y="481"/>
                </a:lnTo>
                <a:lnTo>
                  <a:pt x="713" y="458"/>
                </a:lnTo>
                <a:lnTo>
                  <a:pt x="716" y="433"/>
                </a:lnTo>
                <a:lnTo>
                  <a:pt x="717" y="409"/>
                </a:lnTo>
                <a:lnTo>
                  <a:pt x="717" y="387"/>
                </a:lnTo>
                <a:lnTo>
                  <a:pt x="718" y="370"/>
                </a:lnTo>
                <a:lnTo>
                  <a:pt x="721" y="359"/>
                </a:lnTo>
                <a:lnTo>
                  <a:pt x="727" y="354"/>
                </a:lnTo>
                <a:lnTo>
                  <a:pt x="732" y="354"/>
                </a:lnTo>
                <a:lnTo>
                  <a:pt x="738" y="357"/>
                </a:lnTo>
                <a:lnTo>
                  <a:pt x="743" y="364"/>
                </a:lnTo>
                <a:lnTo>
                  <a:pt x="754" y="382"/>
                </a:lnTo>
                <a:lnTo>
                  <a:pt x="762" y="404"/>
                </a:lnTo>
                <a:lnTo>
                  <a:pt x="764" y="417"/>
                </a:lnTo>
                <a:lnTo>
                  <a:pt x="765" y="434"/>
                </a:lnTo>
                <a:lnTo>
                  <a:pt x="764" y="473"/>
                </a:lnTo>
                <a:lnTo>
                  <a:pt x="765" y="492"/>
                </a:lnTo>
                <a:lnTo>
                  <a:pt x="767" y="510"/>
                </a:lnTo>
                <a:lnTo>
                  <a:pt x="773" y="525"/>
                </a:lnTo>
                <a:lnTo>
                  <a:pt x="781" y="534"/>
                </a:lnTo>
                <a:lnTo>
                  <a:pt x="795" y="541"/>
                </a:lnTo>
                <a:lnTo>
                  <a:pt x="814" y="544"/>
                </a:lnTo>
                <a:lnTo>
                  <a:pt x="835" y="546"/>
                </a:lnTo>
                <a:lnTo>
                  <a:pt x="858" y="546"/>
                </a:lnTo>
                <a:lnTo>
                  <a:pt x="882" y="543"/>
                </a:lnTo>
                <a:lnTo>
                  <a:pt x="904" y="538"/>
                </a:lnTo>
                <a:lnTo>
                  <a:pt x="923" y="530"/>
                </a:lnTo>
                <a:lnTo>
                  <a:pt x="937" y="519"/>
                </a:lnTo>
                <a:lnTo>
                  <a:pt x="947" y="504"/>
                </a:lnTo>
                <a:lnTo>
                  <a:pt x="954" y="482"/>
                </a:lnTo>
                <a:lnTo>
                  <a:pt x="958" y="456"/>
                </a:lnTo>
                <a:lnTo>
                  <a:pt x="960" y="429"/>
                </a:lnTo>
                <a:lnTo>
                  <a:pt x="961" y="402"/>
                </a:lnTo>
                <a:lnTo>
                  <a:pt x="963" y="378"/>
                </a:lnTo>
                <a:lnTo>
                  <a:pt x="965" y="357"/>
                </a:lnTo>
                <a:lnTo>
                  <a:pt x="969" y="343"/>
                </a:lnTo>
                <a:lnTo>
                  <a:pt x="975" y="335"/>
                </a:lnTo>
                <a:lnTo>
                  <a:pt x="980" y="331"/>
                </a:lnTo>
                <a:lnTo>
                  <a:pt x="987" y="330"/>
                </a:lnTo>
                <a:lnTo>
                  <a:pt x="994" y="332"/>
                </a:lnTo>
                <a:lnTo>
                  <a:pt x="1007" y="343"/>
                </a:lnTo>
                <a:lnTo>
                  <a:pt x="1017" y="359"/>
                </a:lnTo>
                <a:lnTo>
                  <a:pt x="1021" y="371"/>
                </a:lnTo>
                <a:lnTo>
                  <a:pt x="1024" y="386"/>
                </a:lnTo>
                <a:lnTo>
                  <a:pt x="1028" y="424"/>
                </a:lnTo>
                <a:lnTo>
                  <a:pt x="1033" y="461"/>
                </a:lnTo>
                <a:lnTo>
                  <a:pt x="1036" y="476"/>
                </a:lnTo>
                <a:lnTo>
                  <a:pt x="1041" y="487"/>
                </a:lnTo>
                <a:lnTo>
                  <a:pt x="1054" y="502"/>
                </a:lnTo>
                <a:lnTo>
                  <a:pt x="1069" y="509"/>
                </a:lnTo>
                <a:lnTo>
                  <a:pt x="1086" y="508"/>
                </a:lnTo>
                <a:lnTo>
                  <a:pt x="1096" y="503"/>
                </a:lnTo>
                <a:lnTo>
                  <a:pt x="1105" y="495"/>
                </a:lnTo>
                <a:lnTo>
                  <a:pt x="1116" y="484"/>
                </a:lnTo>
                <a:lnTo>
                  <a:pt x="1129" y="468"/>
                </a:lnTo>
                <a:lnTo>
                  <a:pt x="1142" y="450"/>
                </a:lnTo>
                <a:lnTo>
                  <a:pt x="1156" y="429"/>
                </a:lnTo>
                <a:lnTo>
                  <a:pt x="1179" y="382"/>
                </a:lnTo>
                <a:lnTo>
                  <a:pt x="1189" y="356"/>
                </a:lnTo>
                <a:lnTo>
                  <a:pt x="1194" y="330"/>
                </a:lnTo>
                <a:lnTo>
                  <a:pt x="1198" y="302"/>
                </a:lnTo>
                <a:lnTo>
                  <a:pt x="1200" y="268"/>
                </a:lnTo>
                <a:lnTo>
                  <a:pt x="1200" y="196"/>
                </a:lnTo>
                <a:lnTo>
                  <a:pt x="1196" y="160"/>
                </a:lnTo>
                <a:lnTo>
                  <a:pt x="1191" y="127"/>
                </a:lnTo>
                <a:lnTo>
                  <a:pt x="1182" y="97"/>
                </a:lnTo>
                <a:lnTo>
                  <a:pt x="1171" y="73"/>
                </a:lnTo>
                <a:lnTo>
                  <a:pt x="1156" y="54"/>
                </a:lnTo>
                <a:lnTo>
                  <a:pt x="1135" y="37"/>
                </a:lnTo>
                <a:lnTo>
                  <a:pt x="1110" y="23"/>
                </a:lnTo>
                <a:lnTo>
                  <a:pt x="1083" y="12"/>
                </a:lnTo>
                <a:lnTo>
                  <a:pt x="1056" y="5"/>
                </a:lnTo>
                <a:lnTo>
                  <a:pt x="1031" y="1"/>
                </a:lnTo>
                <a:lnTo>
                  <a:pt x="1010" y="1"/>
                </a:lnTo>
                <a:lnTo>
                  <a:pt x="993" y="5"/>
                </a:lnTo>
                <a:lnTo>
                  <a:pt x="982" y="17"/>
                </a:lnTo>
                <a:lnTo>
                  <a:pt x="974" y="36"/>
                </a:lnTo>
                <a:lnTo>
                  <a:pt x="969" y="61"/>
                </a:lnTo>
                <a:lnTo>
                  <a:pt x="966" y="90"/>
                </a:lnTo>
                <a:lnTo>
                  <a:pt x="963" y="118"/>
                </a:lnTo>
                <a:lnTo>
                  <a:pt x="961" y="145"/>
                </a:lnTo>
                <a:lnTo>
                  <a:pt x="958" y="166"/>
                </a:lnTo>
                <a:lnTo>
                  <a:pt x="953" y="179"/>
                </a:lnTo>
                <a:lnTo>
                  <a:pt x="946" y="185"/>
                </a:lnTo>
                <a:lnTo>
                  <a:pt x="939" y="185"/>
                </a:lnTo>
                <a:lnTo>
                  <a:pt x="931" y="183"/>
                </a:lnTo>
                <a:lnTo>
                  <a:pt x="923" y="177"/>
                </a:lnTo>
                <a:lnTo>
                  <a:pt x="907" y="160"/>
                </a:lnTo>
                <a:lnTo>
                  <a:pt x="897" y="143"/>
                </a:lnTo>
                <a:lnTo>
                  <a:pt x="894" y="128"/>
                </a:lnTo>
                <a:lnTo>
                  <a:pt x="897" y="110"/>
                </a:lnTo>
                <a:lnTo>
                  <a:pt x="900" y="91"/>
                </a:lnTo>
                <a:lnTo>
                  <a:pt x="899" y="73"/>
                </a:lnTo>
                <a:lnTo>
                  <a:pt x="899" y="54"/>
                </a:lnTo>
                <a:lnTo>
                  <a:pt x="899" y="34"/>
                </a:lnTo>
                <a:lnTo>
                  <a:pt x="896" y="24"/>
                </a:lnTo>
                <a:lnTo>
                  <a:pt x="891" y="16"/>
                </a:lnTo>
                <a:lnTo>
                  <a:pt x="882" y="10"/>
                </a:lnTo>
                <a:lnTo>
                  <a:pt x="868" y="5"/>
                </a:lnTo>
                <a:lnTo>
                  <a:pt x="846" y="2"/>
                </a:lnTo>
                <a:lnTo>
                  <a:pt x="817" y="0"/>
                </a:lnTo>
                <a:lnTo>
                  <a:pt x="782" y="0"/>
                </a:lnTo>
                <a:lnTo>
                  <a:pt x="745" y="0"/>
                </a:lnTo>
                <a:lnTo>
                  <a:pt x="709" y="3"/>
                </a:lnTo>
                <a:lnTo>
                  <a:pt x="675" y="7"/>
                </a:lnTo>
                <a:lnTo>
                  <a:pt x="647" y="12"/>
                </a:lnTo>
                <a:lnTo>
                  <a:pt x="627" y="20"/>
                </a:lnTo>
                <a:lnTo>
                  <a:pt x="616" y="31"/>
                </a:lnTo>
                <a:lnTo>
                  <a:pt x="611" y="45"/>
                </a:lnTo>
                <a:lnTo>
                  <a:pt x="610" y="61"/>
                </a:lnTo>
                <a:lnTo>
                  <a:pt x="613" y="78"/>
                </a:lnTo>
                <a:lnTo>
                  <a:pt x="621" y="113"/>
                </a:lnTo>
                <a:lnTo>
                  <a:pt x="625" y="130"/>
                </a:lnTo>
                <a:lnTo>
                  <a:pt x="625" y="143"/>
                </a:lnTo>
                <a:lnTo>
                  <a:pt x="623" y="167"/>
                </a:lnTo>
                <a:lnTo>
                  <a:pt x="621" y="188"/>
                </a:lnTo>
                <a:lnTo>
                  <a:pt x="617" y="203"/>
                </a:lnTo>
                <a:lnTo>
                  <a:pt x="614" y="208"/>
                </a:lnTo>
                <a:lnTo>
                  <a:pt x="609" y="209"/>
                </a:lnTo>
                <a:lnTo>
                  <a:pt x="603" y="208"/>
                </a:lnTo>
                <a:lnTo>
                  <a:pt x="595" y="203"/>
                </a:lnTo>
                <a:lnTo>
                  <a:pt x="577" y="187"/>
                </a:lnTo>
                <a:lnTo>
                  <a:pt x="558" y="166"/>
                </a:lnTo>
                <a:lnTo>
                  <a:pt x="545" y="143"/>
                </a:lnTo>
                <a:lnTo>
                  <a:pt x="543" y="131"/>
                </a:lnTo>
                <a:lnTo>
                  <a:pt x="545" y="116"/>
                </a:lnTo>
                <a:lnTo>
                  <a:pt x="553" y="84"/>
                </a:lnTo>
                <a:lnTo>
                  <a:pt x="556" y="69"/>
                </a:lnTo>
                <a:lnTo>
                  <a:pt x="556" y="54"/>
                </a:lnTo>
                <a:lnTo>
                  <a:pt x="552" y="42"/>
                </a:lnTo>
                <a:lnTo>
                  <a:pt x="542" y="32"/>
                </a:lnTo>
                <a:lnTo>
                  <a:pt x="524" y="25"/>
                </a:lnTo>
                <a:lnTo>
                  <a:pt x="498" y="19"/>
                </a:lnTo>
                <a:lnTo>
                  <a:pt x="468" y="14"/>
                </a:lnTo>
                <a:lnTo>
                  <a:pt x="435" y="11"/>
                </a:lnTo>
                <a:lnTo>
                  <a:pt x="402" y="10"/>
                </a:lnTo>
                <a:lnTo>
                  <a:pt x="372" y="10"/>
                </a:lnTo>
                <a:lnTo>
                  <a:pt x="347" y="12"/>
                </a:lnTo>
                <a:lnTo>
                  <a:pt x="329" y="15"/>
                </a:lnTo>
                <a:lnTo>
                  <a:pt x="320" y="22"/>
                </a:lnTo>
                <a:lnTo>
                  <a:pt x="316" y="31"/>
                </a:lnTo>
                <a:lnTo>
                  <a:pt x="317" y="43"/>
                </a:lnTo>
                <a:lnTo>
                  <a:pt x="320" y="56"/>
                </a:lnTo>
                <a:lnTo>
                  <a:pt x="332" y="82"/>
                </a:lnTo>
                <a:lnTo>
                  <a:pt x="335" y="94"/>
                </a:lnTo>
                <a:lnTo>
                  <a:pt x="337" y="103"/>
                </a:lnTo>
                <a:lnTo>
                  <a:pt x="337" y="117"/>
                </a:lnTo>
                <a:lnTo>
                  <a:pt x="336" y="128"/>
                </a:lnTo>
                <a:lnTo>
                  <a:pt x="329" y="143"/>
                </a:lnTo>
                <a:lnTo>
                  <a:pt x="322" y="151"/>
                </a:lnTo>
                <a:lnTo>
                  <a:pt x="314" y="158"/>
                </a:lnTo>
                <a:lnTo>
                  <a:pt x="305" y="162"/>
                </a:lnTo>
                <a:lnTo>
                  <a:pt x="297" y="159"/>
                </a:lnTo>
                <a:lnTo>
                  <a:pt x="294" y="154"/>
                </a:lnTo>
                <a:lnTo>
                  <a:pt x="290" y="147"/>
                </a:lnTo>
                <a:lnTo>
                  <a:pt x="284" y="128"/>
                </a:lnTo>
                <a:lnTo>
                  <a:pt x="278" y="106"/>
                </a:lnTo>
                <a:lnTo>
                  <a:pt x="273" y="87"/>
                </a:lnTo>
                <a:lnTo>
                  <a:pt x="268" y="56"/>
                </a:lnTo>
                <a:lnTo>
                  <a:pt x="267" y="42"/>
                </a:lnTo>
                <a:lnTo>
                  <a:pt x="265" y="31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PE"/>
          </a:p>
        </p:txBody>
      </p:sp>
      <p:sp>
        <p:nvSpPr>
          <p:cNvPr id="19465" name="Line 9"/>
          <p:cNvSpPr>
            <a:spLocks noChangeShapeType="1"/>
          </p:cNvSpPr>
          <p:nvPr/>
        </p:nvSpPr>
        <p:spPr bwMode="auto">
          <a:xfrm flipH="1">
            <a:off x="2916238" y="2852738"/>
            <a:ext cx="1943100" cy="10810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6" name="Line 10"/>
          <p:cNvSpPr>
            <a:spLocks noChangeShapeType="1"/>
          </p:cNvSpPr>
          <p:nvPr/>
        </p:nvSpPr>
        <p:spPr bwMode="auto">
          <a:xfrm>
            <a:off x="827088" y="2708275"/>
            <a:ext cx="0" cy="1441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7" name="Line 11"/>
          <p:cNvSpPr>
            <a:spLocks noChangeShapeType="1"/>
          </p:cNvSpPr>
          <p:nvPr/>
        </p:nvSpPr>
        <p:spPr bwMode="auto">
          <a:xfrm flipV="1">
            <a:off x="2124075" y="4221163"/>
            <a:ext cx="0" cy="1079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8" name="Line 12"/>
          <p:cNvSpPr>
            <a:spLocks noChangeShapeType="1"/>
          </p:cNvSpPr>
          <p:nvPr/>
        </p:nvSpPr>
        <p:spPr bwMode="auto">
          <a:xfrm flipV="1">
            <a:off x="2124075" y="5011738"/>
            <a:ext cx="431800" cy="2873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052513"/>
            <a:ext cx="8208963" cy="17192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sz="3200" dirty="0" smtClean="0"/>
              <a:t>En el metabolismo de los lípidos (Biosíntesis y Degradación) la </a:t>
            </a:r>
            <a:r>
              <a:rPr lang="es-AR" sz="3200" dirty="0" err="1" smtClean="0">
                <a:solidFill>
                  <a:srgbClr val="FF0000"/>
                </a:solidFill>
              </a:rPr>
              <a:t>compartimentalización</a:t>
            </a:r>
            <a:r>
              <a:rPr lang="es-AR" sz="3200" dirty="0" smtClean="0">
                <a:solidFill>
                  <a:srgbClr val="FF3399"/>
                </a:solidFill>
              </a:rPr>
              <a:t> </a:t>
            </a:r>
            <a:r>
              <a:rPr lang="es-AR" sz="3200" dirty="0" smtClean="0"/>
              <a:t>de ambos procesos permite su regulación. Explique </a:t>
            </a:r>
            <a:endParaRPr lang="es-ES" sz="3200" dirty="0" smtClean="0"/>
          </a:p>
        </p:txBody>
      </p:sp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611188" y="3284538"/>
            <a:ext cx="7777162" cy="18161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AR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Intermediarios de Vías metabólicas sintetizados en </a:t>
            </a:r>
            <a:r>
              <a:rPr lang="es-A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mitocondrias</a:t>
            </a:r>
            <a:r>
              <a:rPr lang="es-AR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 pueden regular vías metabólicas que tienen lugar en </a:t>
            </a:r>
            <a:r>
              <a:rPr lang="es-AR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citosol</a:t>
            </a:r>
            <a:r>
              <a:rPr lang="es-AR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. Ejemplifique </a:t>
            </a:r>
            <a:endParaRPr lang="es-ES" sz="28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4" name="3 CuadroTexto"/>
          <p:cNvSpPr txBox="1">
            <a:spLocks noChangeArrowheads="1"/>
          </p:cNvSpPr>
          <p:nvPr/>
        </p:nvSpPr>
        <p:spPr bwMode="auto">
          <a:xfrm>
            <a:off x="214282" y="1000108"/>
            <a:ext cx="8786812" cy="4154984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es-PE" sz="2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Acción de </a:t>
            </a:r>
            <a:r>
              <a:rPr lang="es-PE" sz="2400" b="1" dirty="0" err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malonil-CoA</a:t>
            </a:r>
            <a:r>
              <a:rPr lang="es-PE" sz="2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sobre </a:t>
            </a:r>
            <a:r>
              <a:rPr lang="es-PE" sz="2400" b="1" i="1" dirty="0" err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acilcarnitina</a:t>
            </a:r>
            <a:r>
              <a:rPr lang="es-PE" sz="2400" b="1" i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PE" sz="2400" b="1" i="1" dirty="0" err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transferasa</a:t>
            </a:r>
            <a:r>
              <a:rPr lang="es-PE" sz="2400" b="1" i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I</a:t>
            </a:r>
          </a:p>
          <a:p>
            <a:pPr>
              <a:buFontTx/>
              <a:buChar char="-"/>
              <a:defRPr/>
            </a:pPr>
            <a:endParaRPr lang="es-PE" sz="24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s-PE" sz="24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  <a:defRPr/>
            </a:pPr>
            <a:endParaRPr lang="es-PE" sz="24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  <a:defRPr/>
            </a:pPr>
            <a:endParaRPr lang="es-PE" sz="24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  <a:defRPr/>
            </a:pPr>
            <a:endParaRPr lang="es-PE" sz="24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  <a:defRPr/>
            </a:pPr>
            <a:endParaRPr lang="es-PE" sz="24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  <a:defRPr/>
            </a:pPr>
            <a:endParaRPr lang="es-PE" sz="24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  <a:defRPr/>
            </a:pPr>
            <a:endParaRPr lang="es-PE" sz="24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  <a:defRPr/>
            </a:pPr>
            <a:r>
              <a:rPr lang="es-PE" sz="2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-Intermediarios: Citrato (</a:t>
            </a:r>
            <a:r>
              <a:rPr lang="es-PE" sz="2400" b="1" dirty="0" err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mitoc</a:t>
            </a:r>
            <a:r>
              <a:rPr lang="es-PE" sz="2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s-PE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inhibe la enzima ……….…………….. de </a:t>
            </a:r>
            <a:r>
              <a:rPr lang="es-PE" sz="2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la Vía </a:t>
            </a:r>
            <a:r>
              <a:rPr lang="es-PE" sz="2400" b="1" dirty="0" err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Glicolítica</a:t>
            </a:r>
            <a:r>
              <a:rPr lang="es-PE" sz="2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s-PE" sz="2400" b="1" dirty="0" err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citosol</a:t>
            </a:r>
            <a:r>
              <a:rPr lang="es-PE" sz="2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4" y="714356"/>
            <a:ext cx="8858280" cy="857256"/>
          </a:xfr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sz="32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TEMA </a:t>
            </a:r>
            <a:r>
              <a:rPr lang="es-ES_tradnl" sz="32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12</a:t>
            </a:r>
            <a:r>
              <a:rPr lang="es-ES_tradnl" sz="32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_tradnl" sz="32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r>
              <a:rPr lang="es-ES_tradnl" sz="32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INTEGRACIÓN METABÓLICA</a:t>
            </a:r>
            <a:endParaRPr lang="es-ES" sz="32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14313" y="0"/>
            <a:ext cx="89296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UNSL-LIC</a:t>
            </a:r>
            <a:r>
              <a:rPr lang="es-ES_tradnl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NUTRICIÓN </a:t>
            </a:r>
            <a:r>
              <a:rPr lang="es-ES_tradnl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	</a:t>
            </a:r>
            <a:r>
              <a:rPr lang="es-ES_tradnl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          	                      QCA. BIOLÓGICA</a:t>
            </a:r>
            <a:endParaRPr lang="es-AR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214282" y="285728"/>
            <a:ext cx="89297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PROGRAMA ANALITICO Y/O DE EXAMEN</a:t>
            </a:r>
          </a:p>
          <a:p>
            <a:r>
              <a:rPr lang="es-A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 </a:t>
            </a:r>
            <a:endParaRPr lang="es-AR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0" y="1571636"/>
            <a:ext cx="9144000" cy="5214950"/>
          </a:xfrm>
          <a:prstGeom prst="rect">
            <a:avLst/>
          </a:prstGeom>
          <a:solidFill>
            <a:srgbClr val="D1FFF3"/>
          </a:solidFill>
        </p:spPr>
        <p:txBody>
          <a:bodyPr>
            <a:no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Relaciones entre las principales vías metabólicas</a:t>
            </a:r>
          </a:p>
          <a:p>
            <a:pPr marL="36576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Regulación metabólica: mecanismos generales. Regulación coordinada</a:t>
            </a:r>
          </a:p>
          <a:p>
            <a:pPr marL="36576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Papel regulador del ATP 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Utilización de NADPH como agente reductor</a:t>
            </a:r>
          </a:p>
          <a:p>
            <a:pPr marL="365760" lvl="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Encrucijadas metabólicas-Conexiones clave: Glucosa-6-fosfato, </a:t>
            </a:r>
            <a:r>
              <a:rPr lang="es-AR" sz="1800" b="1" dirty="0" err="1" smtClean="0">
                <a:latin typeface="Arial" pitchFamily="34" charset="0"/>
                <a:cs typeface="Arial" pitchFamily="34" charset="0"/>
              </a:rPr>
              <a:t>Piruvato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 y </a:t>
            </a:r>
            <a:r>
              <a:rPr lang="es-AR" sz="1800" b="1" dirty="0" err="1" smtClean="0">
                <a:latin typeface="Arial" pitchFamily="34" charset="0"/>
                <a:cs typeface="Arial" pitchFamily="34" charset="0"/>
              </a:rPr>
              <a:t>Acetil-CoA</a:t>
            </a:r>
            <a:endParaRPr lang="es-AR" sz="1800" b="1" dirty="0" smtClean="0">
              <a:latin typeface="Arial" pitchFamily="34" charset="0"/>
              <a:cs typeface="Arial" pitchFamily="34" charset="0"/>
            </a:endParaRPr>
          </a:p>
          <a:p>
            <a:pPr marL="365760" lvl="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kumimoji="0" lang="es-AR" sz="1800" b="1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Perfil metabólico de órganos y</a:t>
            </a:r>
            <a:r>
              <a:rPr kumimoji="0" lang="es-AR" sz="1800" b="1" i="0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tejidos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: hígado, 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músculo, 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cerebro, 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tejido adiposo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.</a:t>
            </a:r>
            <a:endParaRPr kumimoji="0" lang="es-AR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6576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Homeostasis de la glucosa- Ciclo alimentación-ayuno. Adaptaciones metabólicas: estado </a:t>
            </a:r>
            <a:r>
              <a:rPr lang="es-AR" sz="1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postabsortivo</a:t>
            </a: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 ayuno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,</a:t>
            </a:r>
            <a:r>
              <a:rPr kumimoji="0" lang="es-AR" sz="1800" b="1" i="0" u="none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inanición y </a:t>
            </a: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en el </a:t>
            </a:r>
            <a:r>
              <a:rPr kumimoji="0" lang="es-AR" sz="1800" b="1" i="0" u="none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ejercicio</a:t>
            </a: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</a:t>
            </a:r>
            <a:endParaRPr kumimoji="0" lang="es-AR" sz="1800" b="1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2852"/>
            <a:ext cx="9144000" cy="114300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dirty="0" smtClean="0"/>
              <a:t>Regulación de Enzimas </a:t>
            </a:r>
            <a:r>
              <a:rPr lang="es-AR" dirty="0" err="1" smtClean="0"/>
              <a:t>Alostericas</a:t>
            </a:r>
            <a:r>
              <a:rPr lang="es-AR" dirty="0" smtClean="0"/>
              <a:t>:</a:t>
            </a:r>
            <a:endParaRPr lang="es-ES" dirty="0" smtClean="0">
              <a:solidFill>
                <a:schemeClr val="tx1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71500" y="1857375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s-ES" sz="3200" kern="0" dirty="0">
                <a:latin typeface="+mn-lt"/>
              </a:rPr>
              <a:t>Metabolismo de Hidratos de Carbono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es-ES" sz="320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s-ES" sz="3200" kern="0" dirty="0">
                <a:latin typeface="+mn-lt"/>
              </a:rPr>
              <a:t>Metabolismo de Lípidos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es-ES" sz="320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s-ES" sz="3200" kern="0" dirty="0">
                <a:latin typeface="+mn-lt"/>
              </a:rPr>
              <a:t>Metabolismo de Aminoácidos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es-ES" sz="320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s-ES" sz="3200" kern="0" dirty="0">
                <a:latin typeface="+mn-lt"/>
              </a:rPr>
              <a:t>Metabolismo de Nucleótidos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es-ES" sz="320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es-ES" sz="3200" kern="0" dirty="0">
              <a:latin typeface="+mn-lt"/>
            </a:endParaRPr>
          </a:p>
        </p:txBody>
      </p:sp>
      <p:grpSp>
        <p:nvGrpSpPr>
          <p:cNvPr id="2" name="7 Grupo"/>
          <p:cNvGrpSpPr>
            <a:grpSpLocks/>
          </p:cNvGrpSpPr>
          <p:nvPr/>
        </p:nvGrpSpPr>
        <p:grpSpPr bwMode="auto">
          <a:xfrm>
            <a:off x="285720" y="285728"/>
            <a:ext cx="9144000" cy="10715700"/>
            <a:chOff x="581463" y="-4500309"/>
            <a:chExt cx="7858180" cy="10715391"/>
          </a:xfrm>
        </p:grpSpPr>
        <p:sp>
          <p:nvSpPr>
            <p:cNvPr id="4" name="3 CuadroTexto"/>
            <p:cNvSpPr txBox="1"/>
            <p:nvPr/>
          </p:nvSpPr>
          <p:spPr>
            <a:xfrm>
              <a:off x="581463" y="-4500309"/>
              <a:ext cx="7858180" cy="642941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es-PE" sz="2200" b="1" dirty="0" smtClean="0">
                  <a:latin typeface="Arial" pitchFamily="34" charset="0"/>
                  <a:cs typeface="Arial" pitchFamily="34" charset="0"/>
                </a:rPr>
                <a:t>VÍA GLICOLÍTICA:</a:t>
              </a:r>
            </a:p>
            <a:p>
              <a:pPr algn="just">
                <a:defRPr/>
              </a:pPr>
              <a:endParaRPr lang="es-PE" sz="2200" b="1" dirty="0">
                <a:latin typeface="Arial" pitchFamily="34" charset="0"/>
                <a:cs typeface="Arial" pitchFamily="34" charset="0"/>
              </a:endParaRPr>
            </a:p>
            <a:p>
              <a:pPr algn="just">
                <a:defRPr/>
              </a:pPr>
              <a:r>
                <a:rPr lang="es-PE" sz="2200" b="1" i="1" dirty="0" err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Hexoquinasa</a:t>
              </a:r>
              <a:r>
                <a:rPr lang="es-PE" sz="22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s-PE" sz="2200" dirty="0">
                  <a:latin typeface="Arial" pitchFamily="34" charset="0"/>
                  <a:cs typeface="Arial" pitchFamily="34" charset="0"/>
                </a:rPr>
                <a:t>            </a:t>
              </a:r>
              <a:r>
                <a:rPr lang="es-MX" sz="2200" b="1" dirty="0">
                  <a:latin typeface="Arial" pitchFamily="34" charset="0"/>
                  <a:cs typeface="Arial" pitchFamily="34" charset="0"/>
                </a:rPr>
                <a:t>(-) </a:t>
              </a:r>
              <a:r>
                <a:rPr lang="es-ES" sz="2200" b="1" dirty="0">
                  <a:latin typeface="Arial" pitchFamily="34" charset="0"/>
                  <a:cs typeface="Arial" pitchFamily="34" charset="0"/>
                </a:rPr>
                <a:t>Glucosa 6 P  y ATP    </a:t>
              </a:r>
              <a:r>
                <a:rPr lang="es-MX" sz="2200" b="1" dirty="0">
                  <a:latin typeface="Arial" pitchFamily="34" charset="0"/>
                  <a:cs typeface="Arial" pitchFamily="34" charset="0"/>
                </a:rPr>
                <a:t>(+)Glucosa</a:t>
              </a:r>
            </a:p>
            <a:p>
              <a:pPr algn="just">
                <a:defRPr/>
              </a:pPr>
              <a:endParaRPr lang="es-PE" sz="2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r>
                <a:rPr lang="es-PE" sz="2200" b="1" i="1" dirty="0" err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Fosfofructoquinasa</a:t>
              </a:r>
              <a:r>
                <a:rPr lang="es-PE" sz="2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s-AR" sz="2200" b="1" dirty="0">
                  <a:latin typeface="Arial" pitchFamily="34" charset="0"/>
                  <a:cs typeface="Arial" pitchFamily="34" charset="0"/>
                </a:rPr>
                <a:t>(-) ATP, NADH, Citrato y AG de </a:t>
              </a:r>
            </a:p>
            <a:p>
              <a:pPr>
                <a:defRPr/>
              </a:pPr>
              <a:r>
                <a:rPr lang="es-AR" sz="2200" b="1" dirty="0">
                  <a:latin typeface="Arial" pitchFamily="34" charset="0"/>
                  <a:cs typeface="Arial" pitchFamily="34" charset="0"/>
                </a:rPr>
                <a:t>                              cadena larga y  (+) ADP ó AMP</a:t>
              </a:r>
            </a:p>
            <a:p>
              <a:pPr>
                <a:spcBef>
                  <a:spcPct val="50000"/>
                </a:spcBef>
                <a:defRPr/>
              </a:pPr>
              <a:r>
                <a:rPr lang="es-PE" sz="2200" b="1" i="1" dirty="0" err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Piruvato</a:t>
              </a:r>
              <a:r>
                <a:rPr lang="es-PE" sz="2200" b="1" i="1" dirty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 quinasa</a:t>
              </a:r>
              <a:r>
                <a:rPr lang="es-ES" sz="2200" b="1" dirty="0">
                  <a:latin typeface="Arial" pitchFamily="34" charset="0"/>
                  <a:cs typeface="Arial" pitchFamily="34" charset="0"/>
                </a:rPr>
                <a:t>(-) ATP    y  (+)  Fruc-1,6-bis-P   </a:t>
              </a:r>
            </a:p>
            <a:p>
              <a:pPr>
                <a:spcBef>
                  <a:spcPct val="50000"/>
                </a:spcBef>
                <a:defRPr/>
              </a:pPr>
              <a:r>
                <a:rPr lang="es-ES" sz="2200" b="1" dirty="0" smtClean="0">
                  <a:latin typeface="Arial" pitchFamily="34" charset="0"/>
                  <a:cs typeface="Arial" pitchFamily="34" charset="0"/>
                </a:rPr>
                <a:t>GLUCONEOGÉNESIS: </a:t>
              </a:r>
            </a:p>
            <a:p>
              <a:pPr>
                <a:spcBef>
                  <a:spcPct val="50000"/>
                </a:spcBef>
                <a:defRPr/>
              </a:pPr>
              <a:r>
                <a:rPr lang="es-ES" sz="2200" b="1" i="1" dirty="0" err="1" smtClean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Piruvato</a:t>
              </a:r>
              <a:r>
                <a:rPr lang="es-ES" sz="2200" b="1" i="1" dirty="0" smtClean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s-ES" sz="2200" b="1" i="1" dirty="0" err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carboxilasa</a:t>
              </a:r>
              <a:r>
                <a:rPr lang="es-ES" sz="2200" b="1" i="1" dirty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: </a:t>
              </a:r>
              <a:r>
                <a:rPr lang="es-MX" sz="2200" b="1" dirty="0">
                  <a:latin typeface="Arial" pitchFamily="34" charset="0"/>
                  <a:cs typeface="Arial" pitchFamily="34" charset="0"/>
                </a:rPr>
                <a:t>(+) </a:t>
              </a:r>
              <a:r>
                <a:rPr lang="es-MX" sz="2200" b="1" dirty="0" err="1">
                  <a:latin typeface="Arial" pitchFamily="34" charset="0"/>
                  <a:cs typeface="Arial" pitchFamily="34" charset="0"/>
                </a:rPr>
                <a:t>Acetil-CoA</a:t>
              </a:r>
              <a:endParaRPr lang="es-ES" sz="2200" b="1" dirty="0">
                <a:latin typeface="Arial" pitchFamily="34" charset="0"/>
                <a:cs typeface="Arial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es-ES" sz="2200" b="1" i="1" dirty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Fructosa-1,6 </a:t>
              </a:r>
              <a:r>
                <a:rPr lang="es-ES" sz="2200" b="1" i="1" dirty="0" err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bisfosfatasa</a:t>
              </a:r>
              <a:r>
                <a:rPr lang="es-ES" sz="2200" b="1" i="1" dirty="0">
                  <a:latin typeface="Arial" pitchFamily="34" charset="0"/>
                  <a:cs typeface="Arial" pitchFamily="34" charset="0"/>
                </a:rPr>
                <a:t>: </a:t>
              </a:r>
              <a:r>
                <a:rPr lang="es-MX" sz="2200" b="1" dirty="0">
                  <a:latin typeface="Arial" pitchFamily="34" charset="0"/>
                  <a:cs typeface="Arial" pitchFamily="34" charset="0"/>
                </a:rPr>
                <a:t>(-) AMP y ADP</a:t>
              </a:r>
              <a:endParaRPr lang="es-ES" sz="2200" b="1" dirty="0">
                <a:latin typeface="Arial" pitchFamily="34" charset="0"/>
                <a:cs typeface="Arial" pitchFamily="34" charset="0"/>
              </a:endParaRPr>
            </a:p>
            <a:p>
              <a:pPr algn="just">
                <a:defRPr/>
              </a:pPr>
              <a:endParaRPr lang="es-PE" sz="2200" b="1" dirty="0">
                <a:latin typeface="Arial" pitchFamily="34" charset="0"/>
                <a:cs typeface="Arial" pitchFamily="34" charset="0"/>
              </a:endParaRPr>
            </a:p>
            <a:p>
              <a:pPr algn="just">
                <a:defRPr/>
              </a:pPr>
              <a:r>
                <a:rPr lang="es-PE" sz="2200" b="1" dirty="0" smtClean="0">
                  <a:latin typeface="Arial" pitchFamily="34" charset="0"/>
                  <a:cs typeface="Arial" pitchFamily="34" charset="0"/>
                </a:rPr>
                <a:t>CICLO DE KREBS:</a:t>
              </a:r>
            </a:p>
            <a:p>
              <a:pPr algn="just">
                <a:defRPr/>
              </a:pPr>
              <a:endParaRPr lang="es-PE" sz="2200" b="1" dirty="0">
                <a:latin typeface="Arial" pitchFamily="34" charset="0"/>
                <a:cs typeface="Arial" pitchFamily="34" charset="0"/>
              </a:endParaRPr>
            </a:p>
            <a:p>
              <a:pPr algn="just">
                <a:defRPr/>
              </a:pPr>
              <a:r>
                <a:rPr lang="es-PE" sz="2200" b="1" i="1" dirty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Citrato </a:t>
              </a:r>
              <a:r>
                <a:rPr lang="es-PE" sz="2200" b="1" i="1" dirty="0" err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Sintasa</a:t>
              </a:r>
              <a:endParaRPr lang="es-PE" sz="2200" b="1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endParaRPr>
            </a:p>
            <a:p>
              <a:pPr algn="just">
                <a:defRPr/>
              </a:pPr>
              <a:r>
                <a:rPr lang="es-PE" sz="2200" b="1" i="1" dirty="0" err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Isocitrato</a:t>
              </a:r>
              <a:r>
                <a:rPr lang="es-PE" sz="2200" b="1" i="1" dirty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 Deshidrogenasa             </a:t>
              </a:r>
              <a:r>
                <a:rPr lang="es-PE" sz="2200" dirty="0">
                  <a:latin typeface="Arial" pitchFamily="34" charset="0"/>
                  <a:cs typeface="Arial" pitchFamily="34" charset="0"/>
                </a:rPr>
                <a:t>(-) ATP y NADH y (+) ADP</a:t>
              </a:r>
            </a:p>
            <a:p>
              <a:pPr algn="just">
                <a:defRPr/>
              </a:pPr>
              <a:r>
                <a:rPr lang="es-PE" sz="2200" b="1" i="1" dirty="0" smtClean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alfa-</a:t>
              </a:r>
              <a:r>
                <a:rPr lang="es-PE" sz="2200" b="1" i="1" dirty="0" err="1" smtClean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cetogltarato</a:t>
              </a:r>
              <a:r>
                <a:rPr lang="es-PE" sz="2200" b="1" i="1" dirty="0" smtClean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s-PE" sz="2200" b="1" i="1" dirty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deshidrogenasa</a:t>
              </a:r>
            </a:p>
          </p:txBody>
        </p:sp>
        <p:sp>
          <p:nvSpPr>
            <p:cNvPr id="25609" name="4 Cerrar llave"/>
            <p:cNvSpPr>
              <a:spLocks/>
            </p:cNvSpPr>
            <p:nvPr/>
          </p:nvSpPr>
          <p:spPr bwMode="auto">
            <a:xfrm>
              <a:off x="3929058" y="5072074"/>
              <a:ext cx="500066" cy="1143008"/>
            </a:xfrm>
            <a:prstGeom prst="rightBrace">
              <a:avLst>
                <a:gd name="adj1" fmla="val 8328"/>
                <a:gd name="adj2" fmla="val 51569"/>
              </a:avLst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s-PE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8" name="7 CuadroTexto"/>
          <p:cNvSpPr txBox="1"/>
          <p:nvPr/>
        </p:nvSpPr>
        <p:spPr>
          <a:xfrm rot="19395436">
            <a:off x="42124" y="2457147"/>
            <a:ext cx="8572560" cy="1077218"/>
          </a:xfrm>
          <a:prstGeom prst="rect">
            <a:avLst/>
          </a:prstGeom>
          <a:solidFill>
            <a:srgbClr val="E9FA4C"/>
          </a:solidFill>
        </p:spPr>
        <p:txBody>
          <a:bodyPr wrap="square" rtlCol="0">
            <a:spAutoFit/>
          </a:bodyPr>
          <a:lstStyle/>
          <a:p>
            <a:r>
              <a:rPr lang="es-AR" sz="3200" b="1" dirty="0" smtClean="0"/>
              <a:t>INDIQUE ENZIMAS REGULADORAS EN CADA UNO DE LOS METABOLISMOS:</a:t>
            </a:r>
            <a:endParaRPr lang="en-US" sz="32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214346" y="733246"/>
            <a:ext cx="9144000" cy="6124754"/>
          </a:xfrm>
          <a:prstGeom prst="rect">
            <a:avLst/>
          </a:prstGeom>
          <a:gradFill flip="none" rotWithShape="1">
            <a:gsLst>
              <a:gs pos="0">
                <a:srgbClr val="FFCCFF">
                  <a:shade val="30000"/>
                  <a:satMod val="115000"/>
                </a:srgbClr>
              </a:gs>
              <a:gs pos="50000">
                <a:srgbClr val="FFCCFF">
                  <a:shade val="67500"/>
                  <a:satMod val="115000"/>
                </a:srgbClr>
              </a:gs>
              <a:gs pos="100000">
                <a:srgbClr val="FFCCFF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pPr algn="just">
              <a:defRPr/>
            </a:pPr>
            <a:endParaRPr lang="es-PE" sz="2800" b="1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s-PE" sz="2800" b="1" dirty="0" smtClean="0">
                <a:latin typeface="Arial" pitchFamily="34" charset="0"/>
                <a:cs typeface="Arial" pitchFamily="34" charset="0"/>
              </a:rPr>
              <a:t>LÍPIDOS</a:t>
            </a:r>
          </a:p>
          <a:p>
            <a:pPr algn="just">
              <a:defRPr/>
            </a:pPr>
            <a:endParaRPr lang="es-PE" sz="2800" b="1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s-ES" sz="2800" b="1" i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Acetil-CoA</a:t>
            </a:r>
            <a:r>
              <a:rPr lang="es-ES" sz="2800" b="1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i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carboxilasa</a:t>
            </a:r>
            <a:r>
              <a:rPr lang="es-ES" sz="2800" b="1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s-ES" sz="2800" b="1" dirty="0">
                <a:latin typeface="Arial" pitchFamily="34" charset="0"/>
                <a:cs typeface="Arial" pitchFamily="34" charset="0"/>
              </a:rPr>
              <a:t>(+)</a:t>
            </a:r>
            <a:r>
              <a:rPr lang="es-ES" sz="2800" b="1" i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dirty="0">
                <a:latin typeface="Arial" pitchFamily="34" charset="0"/>
                <a:cs typeface="Arial" pitchFamily="34" charset="0"/>
              </a:rPr>
              <a:t>Citrato ; (-) </a:t>
            </a:r>
            <a:r>
              <a:rPr lang="es-ES" sz="2800" b="1" dirty="0" err="1">
                <a:latin typeface="Arial" pitchFamily="34" charset="0"/>
                <a:cs typeface="Arial" pitchFamily="34" charset="0"/>
              </a:rPr>
              <a:t>Palmitoil-CoA</a:t>
            </a:r>
            <a:endParaRPr lang="es-ES" sz="2800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s-ES" sz="2800" b="1" dirty="0">
                <a:latin typeface="Arial" pitchFamily="34" charset="0"/>
                <a:cs typeface="Arial" pitchFamily="34" charset="0"/>
              </a:rPr>
              <a:t>                                                  (-) A.G. </a:t>
            </a:r>
            <a:r>
              <a:rPr lang="es-ES" sz="2800" b="1" dirty="0" err="1">
                <a:latin typeface="Arial" pitchFamily="34" charset="0"/>
                <a:cs typeface="Arial" pitchFamily="34" charset="0"/>
              </a:rPr>
              <a:t>poliinsaturados</a:t>
            </a:r>
            <a:endParaRPr lang="es-ES" sz="2800" b="1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endParaRPr lang="es-PE" sz="2800" b="1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s-PE" sz="2800" b="1" dirty="0" smtClean="0">
                <a:latin typeface="Arial" pitchFamily="34" charset="0"/>
                <a:cs typeface="Arial" pitchFamily="34" charset="0"/>
              </a:rPr>
              <a:t>AMINOÁCIDOS</a:t>
            </a:r>
          </a:p>
          <a:p>
            <a:pPr algn="just">
              <a:defRPr/>
            </a:pPr>
            <a:endParaRPr lang="es-PE" sz="2800" b="1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s-PE" sz="2800" b="1" i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Glutamato</a:t>
            </a:r>
            <a:r>
              <a:rPr lang="es-PE" sz="2800" b="1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deshidrogenasa </a:t>
            </a:r>
            <a:r>
              <a:rPr lang="es-PE" sz="2800" dirty="0">
                <a:latin typeface="Arial" pitchFamily="34" charset="0"/>
                <a:cs typeface="Arial" pitchFamily="34" charset="0"/>
              </a:rPr>
              <a:t>(-) ATP y NADH</a:t>
            </a:r>
          </a:p>
          <a:p>
            <a:pPr algn="just">
              <a:defRPr/>
            </a:pPr>
            <a:endParaRPr lang="es-PE" sz="2800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s-PE" sz="2800" b="1" dirty="0" smtClean="0">
                <a:latin typeface="Arial" pitchFamily="34" charset="0"/>
                <a:cs typeface="Arial" pitchFamily="34" charset="0"/>
              </a:rPr>
              <a:t>NUCLEÓTIDOS PIRIMIDÍNICOS</a:t>
            </a:r>
          </a:p>
          <a:p>
            <a:pPr algn="just">
              <a:defRPr/>
            </a:pPr>
            <a:endParaRPr lang="es-PE" sz="2800" b="1" i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s-PE" sz="2800" b="1" i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Aspartato</a:t>
            </a:r>
            <a:r>
              <a:rPr lang="es-PE" sz="2800" b="1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PE" sz="2800" b="1" i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transcarbamilasa</a:t>
            </a:r>
            <a:r>
              <a:rPr lang="es-PE" sz="2800" b="1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PE" sz="2800" dirty="0">
                <a:latin typeface="Arial" pitchFamily="34" charset="0"/>
                <a:cs typeface="Arial" pitchFamily="34" charset="0"/>
              </a:rPr>
              <a:t>(-) CTP</a:t>
            </a:r>
          </a:p>
          <a:p>
            <a:pPr>
              <a:defRPr/>
            </a:pPr>
            <a:endParaRPr lang="es-PE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428625"/>
            <a:ext cx="77724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smtClean="0"/>
              <a:t>Regulación Covalente</a:t>
            </a:r>
            <a:endParaRPr lang="es-ES" smtClean="0"/>
          </a:p>
        </p:txBody>
      </p:sp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1571625"/>
            <a:ext cx="7772400" cy="5286375"/>
          </a:xfrm>
        </p:spPr>
        <p:txBody>
          <a:bodyPr/>
          <a:lstStyle/>
          <a:p>
            <a:pPr eaLnBrk="1" hangingPunct="1"/>
            <a:r>
              <a:rPr lang="es-ES" smtClean="0"/>
              <a:t>Metabolismo de Hidratos de Carbono</a:t>
            </a:r>
          </a:p>
          <a:p>
            <a:pPr eaLnBrk="1" hangingPunct="1"/>
            <a:endParaRPr lang="es-ES" smtClean="0"/>
          </a:p>
          <a:p>
            <a:pPr eaLnBrk="1" hangingPunct="1"/>
            <a:endParaRPr lang="es-ES" smtClean="0"/>
          </a:p>
          <a:p>
            <a:pPr eaLnBrk="1" hangingPunct="1"/>
            <a:endParaRPr lang="es-ES" smtClean="0"/>
          </a:p>
          <a:p>
            <a:pPr eaLnBrk="1" hangingPunct="1"/>
            <a:r>
              <a:rPr lang="es-ES" smtClean="0"/>
              <a:t>Metabolismo de Lípidos</a:t>
            </a:r>
          </a:p>
          <a:p>
            <a:pPr eaLnBrk="1" hangingPunct="1"/>
            <a:endParaRPr lang="es-ES" smtClean="0"/>
          </a:p>
          <a:p>
            <a:pPr eaLnBrk="1" hangingPunct="1"/>
            <a:endParaRPr lang="es-ES" smtClean="0"/>
          </a:p>
          <a:p>
            <a:pPr eaLnBrk="1" hangingPunct="1">
              <a:buFontTx/>
              <a:buNone/>
            </a:pPr>
            <a:endParaRPr lang="es-ES" smtClean="0"/>
          </a:p>
          <a:p>
            <a:pPr eaLnBrk="1" hangingPunct="1">
              <a:buFontTx/>
              <a:buNone/>
            </a:pPr>
            <a:endParaRPr lang="es-ES" smtClean="0"/>
          </a:p>
        </p:txBody>
      </p:sp>
      <p:sp>
        <p:nvSpPr>
          <p:cNvPr id="4" name="3 CuadroTexto"/>
          <p:cNvSpPr txBox="1"/>
          <p:nvPr/>
        </p:nvSpPr>
        <p:spPr>
          <a:xfrm>
            <a:off x="357188" y="1571625"/>
            <a:ext cx="8786812" cy="39703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PE" sz="2800" b="1" dirty="0"/>
              <a:t>METABOLISMO DE HIDRATOS DE CARBONO</a:t>
            </a:r>
          </a:p>
          <a:p>
            <a:pPr>
              <a:defRPr/>
            </a:pPr>
            <a:endParaRPr lang="es-PE" sz="2800" b="1" dirty="0"/>
          </a:p>
          <a:p>
            <a:pPr>
              <a:defRPr/>
            </a:pPr>
            <a:r>
              <a:rPr lang="es-PE" sz="2800" b="1" i="1" dirty="0" err="1"/>
              <a:t>Piruvato</a:t>
            </a:r>
            <a:r>
              <a:rPr lang="es-PE" sz="2800" b="1" i="1" dirty="0"/>
              <a:t> </a:t>
            </a:r>
            <a:r>
              <a:rPr lang="es-PE" sz="2800" b="1" i="1" dirty="0" smtClean="0"/>
              <a:t>quinasa</a:t>
            </a:r>
            <a:r>
              <a:rPr lang="es-PE" sz="2800" b="1" i="1" dirty="0" smtClean="0">
                <a:solidFill>
                  <a:srgbClr val="C00000"/>
                </a:solidFill>
              </a:rPr>
              <a:t> (Se activa x </a:t>
            </a:r>
            <a:r>
              <a:rPr lang="es-PE" sz="2800" b="1" i="1" dirty="0" err="1" smtClean="0">
                <a:solidFill>
                  <a:srgbClr val="C00000"/>
                </a:solidFill>
              </a:rPr>
              <a:t>desfosforilación</a:t>
            </a:r>
            <a:r>
              <a:rPr lang="es-PE" sz="2800" b="1" i="1" dirty="0" smtClean="0">
                <a:solidFill>
                  <a:srgbClr val="C00000"/>
                </a:solidFill>
              </a:rPr>
              <a:t>)</a:t>
            </a:r>
            <a:endParaRPr lang="es-PE" sz="2800" b="1" i="1" dirty="0"/>
          </a:p>
          <a:p>
            <a:pPr>
              <a:defRPr/>
            </a:pPr>
            <a:endParaRPr lang="es-PE" sz="2800" b="1" i="1" dirty="0"/>
          </a:p>
          <a:p>
            <a:pPr>
              <a:defRPr/>
            </a:pPr>
            <a:r>
              <a:rPr lang="es-PE" sz="2800" b="1" i="1" dirty="0" err="1"/>
              <a:t>Piruvato</a:t>
            </a:r>
            <a:r>
              <a:rPr lang="es-PE" sz="2800" b="1" i="1" dirty="0"/>
              <a:t> </a:t>
            </a:r>
            <a:r>
              <a:rPr lang="es-PE" sz="2800" b="1" i="1" dirty="0" smtClean="0"/>
              <a:t>Deshidrogenasa  </a:t>
            </a:r>
            <a:r>
              <a:rPr lang="es-PE" sz="2800" b="1" i="1" dirty="0" smtClean="0">
                <a:solidFill>
                  <a:srgbClr val="C00000"/>
                </a:solidFill>
              </a:rPr>
              <a:t>(Se activa x </a:t>
            </a:r>
            <a:r>
              <a:rPr lang="es-PE" sz="2800" b="1" i="1" dirty="0" err="1" smtClean="0">
                <a:solidFill>
                  <a:srgbClr val="C00000"/>
                </a:solidFill>
              </a:rPr>
              <a:t>desfosforilación</a:t>
            </a:r>
            <a:r>
              <a:rPr lang="es-PE" sz="2800" b="1" i="1" dirty="0" smtClean="0">
                <a:solidFill>
                  <a:srgbClr val="C00000"/>
                </a:solidFill>
              </a:rPr>
              <a:t>)</a:t>
            </a:r>
            <a:endParaRPr lang="es-PE" sz="2800" b="1" i="1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es-ES" sz="2800" b="1" i="1" dirty="0">
                <a:solidFill>
                  <a:srgbClr val="C00000"/>
                </a:solidFill>
              </a:rPr>
              <a:t/>
            </a:r>
            <a:br>
              <a:rPr lang="es-ES" sz="2800" b="1" i="1" dirty="0">
                <a:solidFill>
                  <a:srgbClr val="C00000"/>
                </a:solidFill>
              </a:rPr>
            </a:br>
            <a:r>
              <a:rPr lang="es-PE" sz="2800" b="1" i="1" dirty="0" smtClean="0"/>
              <a:t>Glucógeno </a:t>
            </a:r>
            <a:r>
              <a:rPr lang="es-PE" sz="2800" b="1" i="1" dirty="0" err="1" smtClean="0"/>
              <a:t>fosforilasa</a:t>
            </a:r>
            <a:r>
              <a:rPr lang="es-PE" sz="2800" b="1" i="1" dirty="0" smtClean="0"/>
              <a:t> </a:t>
            </a:r>
            <a:r>
              <a:rPr lang="es-PE" sz="2800" b="1" i="1" dirty="0" smtClean="0">
                <a:solidFill>
                  <a:srgbClr val="0000FF"/>
                </a:solidFill>
              </a:rPr>
              <a:t>(Se activa x </a:t>
            </a:r>
            <a:r>
              <a:rPr lang="es-PE" sz="2800" b="1" i="1" dirty="0" err="1" smtClean="0">
                <a:solidFill>
                  <a:srgbClr val="0000FF"/>
                </a:solidFill>
              </a:rPr>
              <a:t>fosforilación</a:t>
            </a:r>
            <a:r>
              <a:rPr lang="es-PE" sz="2800" b="1" i="1" dirty="0" smtClean="0">
                <a:solidFill>
                  <a:srgbClr val="0000FF"/>
                </a:solidFill>
              </a:rPr>
              <a:t>)</a:t>
            </a:r>
            <a:endParaRPr lang="es-PE" sz="2800" b="1" i="1" dirty="0">
              <a:solidFill>
                <a:srgbClr val="0000FF"/>
              </a:solidFill>
            </a:endParaRPr>
          </a:p>
          <a:p>
            <a:pPr>
              <a:defRPr/>
            </a:pPr>
            <a:endParaRPr lang="es-PE" sz="2800" b="1" i="1" dirty="0"/>
          </a:p>
          <a:p>
            <a:pPr>
              <a:defRPr/>
            </a:pPr>
            <a:r>
              <a:rPr lang="es-PE" sz="2800" b="1" i="1" dirty="0"/>
              <a:t>Glucógeno </a:t>
            </a:r>
            <a:r>
              <a:rPr lang="es-PE" sz="2800" b="1" i="1" dirty="0" err="1" smtClean="0"/>
              <a:t>Sintasa</a:t>
            </a:r>
            <a:r>
              <a:rPr lang="es-PE" sz="2800" b="1" i="1" dirty="0" smtClean="0"/>
              <a:t> </a:t>
            </a:r>
            <a:r>
              <a:rPr lang="es-PE" sz="2800" b="1" i="1" dirty="0" smtClean="0">
                <a:solidFill>
                  <a:srgbClr val="C00000"/>
                </a:solidFill>
              </a:rPr>
              <a:t>(Se activa x </a:t>
            </a:r>
            <a:r>
              <a:rPr lang="es-PE" sz="2800" b="1" i="1" dirty="0" err="1" smtClean="0">
                <a:solidFill>
                  <a:srgbClr val="C00000"/>
                </a:solidFill>
              </a:rPr>
              <a:t>desfosforilación</a:t>
            </a:r>
            <a:r>
              <a:rPr lang="es-PE" sz="2800" b="1" i="1" dirty="0" smtClean="0">
                <a:solidFill>
                  <a:srgbClr val="C00000"/>
                </a:solidFill>
              </a:rPr>
              <a:t>)</a:t>
            </a:r>
            <a:endParaRPr lang="es-PE" sz="2800" b="1" i="1" dirty="0"/>
          </a:p>
        </p:txBody>
      </p:sp>
      <p:sp>
        <p:nvSpPr>
          <p:cNvPr id="5" name="4 CuadroTexto"/>
          <p:cNvSpPr txBox="1">
            <a:spLocks noChangeArrowheads="1"/>
          </p:cNvSpPr>
          <p:nvPr/>
        </p:nvSpPr>
        <p:spPr bwMode="auto">
          <a:xfrm>
            <a:off x="428596" y="1428736"/>
            <a:ext cx="8501063" cy="440120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PE" sz="2800" b="1" dirty="0"/>
              <a:t>METABOLISMO DE LIPIDOS</a:t>
            </a:r>
          </a:p>
          <a:p>
            <a:pPr algn="ctr"/>
            <a:endParaRPr lang="es-PE" sz="2800" b="1" dirty="0"/>
          </a:p>
          <a:p>
            <a:pPr algn="ctr"/>
            <a:endParaRPr lang="es-PE" sz="2800" b="1" dirty="0"/>
          </a:p>
          <a:p>
            <a:pPr algn="just"/>
            <a:r>
              <a:rPr lang="es-PE" sz="2800" b="1" dirty="0"/>
              <a:t>Lipasa Hormona </a:t>
            </a:r>
            <a:r>
              <a:rPr lang="es-PE" sz="2800" b="1" dirty="0" smtClean="0"/>
              <a:t>Sensible</a:t>
            </a:r>
            <a:r>
              <a:rPr lang="es-PE" sz="2800" b="1" i="1" dirty="0" smtClean="0">
                <a:solidFill>
                  <a:srgbClr val="C00000"/>
                </a:solidFill>
              </a:rPr>
              <a:t> </a:t>
            </a:r>
            <a:r>
              <a:rPr lang="es-PE" sz="2800" b="1" i="1" dirty="0" smtClean="0">
                <a:solidFill>
                  <a:srgbClr val="0000FF"/>
                </a:solidFill>
              </a:rPr>
              <a:t>(Se activa x </a:t>
            </a:r>
            <a:r>
              <a:rPr lang="es-PE" sz="2800" b="1" i="1" dirty="0" err="1" smtClean="0">
                <a:solidFill>
                  <a:srgbClr val="0000FF"/>
                </a:solidFill>
              </a:rPr>
              <a:t>fosforilación</a:t>
            </a:r>
            <a:r>
              <a:rPr lang="es-PE" sz="2800" b="1" i="1" dirty="0" smtClean="0">
                <a:solidFill>
                  <a:srgbClr val="0000FF"/>
                </a:solidFill>
              </a:rPr>
              <a:t>)</a:t>
            </a:r>
            <a:endParaRPr lang="es-PE" sz="2800" b="1" dirty="0" smtClean="0">
              <a:solidFill>
                <a:srgbClr val="0000FF"/>
              </a:solidFill>
            </a:endParaRPr>
          </a:p>
          <a:p>
            <a:pPr algn="just"/>
            <a:endParaRPr lang="es-PE" sz="2800" b="1" dirty="0"/>
          </a:p>
          <a:p>
            <a:pPr algn="just"/>
            <a:endParaRPr lang="es-PE" sz="2800" b="1" dirty="0"/>
          </a:p>
          <a:p>
            <a:pPr algn="just"/>
            <a:r>
              <a:rPr lang="es-PE" sz="2800" b="1" dirty="0" err="1"/>
              <a:t>acetil-CoA</a:t>
            </a:r>
            <a:r>
              <a:rPr lang="es-PE" sz="2800" b="1" dirty="0"/>
              <a:t> </a:t>
            </a:r>
            <a:r>
              <a:rPr lang="es-PE" sz="2800" b="1" dirty="0" err="1" smtClean="0"/>
              <a:t>Carboxilasa</a:t>
            </a:r>
            <a:r>
              <a:rPr lang="es-PE" sz="2800" b="1" i="1" dirty="0" smtClean="0">
                <a:solidFill>
                  <a:srgbClr val="C00000"/>
                </a:solidFill>
              </a:rPr>
              <a:t> (Se activa x </a:t>
            </a:r>
            <a:r>
              <a:rPr lang="es-PE" sz="2800" b="1" i="1" dirty="0" err="1" smtClean="0">
                <a:solidFill>
                  <a:srgbClr val="C00000"/>
                </a:solidFill>
              </a:rPr>
              <a:t>desfosforilación</a:t>
            </a:r>
            <a:r>
              <a:rPr lang="es-PE" sz="2800" b="1" i="1" dirty="0" smtClean="0">
                <a:solidFill>
                  <a:srgbClr val="C00000"/>
                </a:solidFill>
              </a:rPr>
              <a:t>)</a:t>
            </a:r>
            <a:endParaRPr lang="es-PE" sz="2800" b="1" dirty="0"/>
          </a:p>
          <a:p>
            <a:pPr algn="just"/>
            <a:endParaRPr lang="es-PE" sz="2800" b="1" dirty="0"/>
          </a:p>
          <a:p>
            <a:pPr algn="just"/>
            <a:endParaRPr lang="es-PE" sz="2800" b="1" dirty="0"/>
          </a:p>
          <a:p>
            <a:pPr algn="ctr"/>
            <a:endParaRPr lang="es-PE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285750"/>
            <a:ext cx="77724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dirty="0" smtClean="0"/>
              <a:t>Regulación a nivel de la </a:t>
            </a:r>
            <a:r>
              <a:rPr lang="es-AR" dirty="0" err="1" smtClean="0"/>
              <a:t>Transcripcion</a:t>
            </a:r>
            <a:r>
              <a:rPr lang="es-AR" dirty="0" smtClean="0"/>
              <a:t> ó de la Traducción</a:t>
            </a:r>
            <a:endParaRPr lang="es-ES" dirty="0" smtClean="0"/>
          </a:p>
        </p:txBody>
      </p:sp>
      <p:sp>
        <p:nvSpPr>
          <p:cNvPr id="27650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1643063"/>
            <a:ext cx="8858250" cy="4876800"/>
          </a:xfrm>
        </p:spPr>
        <p:txBody>
          <a:bodyPr/>
          <a:lstStyle/>
          <a:p>
            <a:pPr eaLnBrk="1" hangingPunct="1"/>
            <a:r>
              <a:rPr lang="es-ES" dirty="0" smtClean="0"/>
              <a:t>Metabolismo de Hidratos de Carbono</a:t>
            </a:r>
          </a:p>
          <a:p>
            <a:pPr eaLnBrk="1" hangingPunct="1">
              <a:buFontTx/>
              <a:buNone/>
            </a:pPr>
            <a:r>
              <a:rPr lang="es-ES" dirty="0" smtClean="0"/>
              <a:t>  </a:t>
            </a:r>
            <a:r>
              <a:rPr lang="es-ES" b="1" dirty="0" err="1" smtClean="0">
                <a:solidFill>
                  <a:srgbClr val="0000FF"/>
                </a:solidFill>
              </a:rPr>
              <a:t>Glucoquinasa</a:t>
            </a:r>
            <a:r>
              <a:rPr lang="es-ES" dirty="0" smtClean="0">
                <a:solidFill>
                  <a:srgbClr val="0000FF"/>
                </a:solidFill>
              </a:rPr>
              <a:t>, Glucógeno </a:t>
            </a:r>
            <a:r>
              <a:rPr lang="es-ES" dirty="0" err="1" smtClean="0">
                <a:solidFill>
                  <a:srgbClr val="0000FF"/>
                </a:solidFill>
              </a:rPr>
              <a:t>sintasa</a:t>
            </a:r>
            <a:r>
              <a:rPr lang="es-ES" dirty="0" smtClean="0"/>
              <a:t>, </a:t>
            </a:r>
            <a:r>
              <a:rPr lang="es-ES" dirty="0" smtClean="0">
                <a:solidFill>
                  <a:srgbClr val="0000FF"/>
                </a:solidFill>
              </a:rPr>
              <a:t>Enzimas de las reacciones irreversibles de la vía </a:t>
            </a:r>
            <a:r>
              <a:rPr lang="es-ES" dirty="0" err="1" smtClean="0">
                <a:solidFill>
                  <a:srgbClr val="0000FF"/>
                </a:solidFill>
              </a:rPr>
              <a:t>glicolítica</a:t>
            </a:r>
            <a:r>
              <a:rPr lang="es-ES" dirty="0" smtClean="0">
                <a:solidFill>
                  <a:srgbClr val="0000FF"/>
                </a:solidFill>
              </a:rPr>
              <a:t> y enzimas específicas de la </a:t>
            </a:r>
            <a:r>
              <a:rPr lang="es-ES" dirty="0" err="1" smtClean="0">
                <a:solidFill>
                  <a:srgbClr val="0000FF"/>
                </a:solidFill>
              </a:rPr>
              <a:t>gluconeogénesis</a:t>
            </a:r>
            <a:r>
              <a:rPr lang="es-ES" dirty="0" smtClean="0">
                <a:solidFill>
                  <a:srgbClr val="0000FF"/>
                </a:solidFill>
              </a:rPr>
              <a:t> </a:t>
            </a:r>
          </a:p>
          <a:p>
            <a:pPr eaLnBrk="1" hangingPunct="1"/>
            <a:r>
              <a:rPr lang="es-ES" dirty="0" smtClean="0"/>
              <a:t>Metabolismo de Lípidos: </a:t>
            </a:r>
            <a:r>
              <a:rPr lang="es-ES" b="1" i="1" dirty="0" err="1" smtClean="0">
                <a:solidFill>
                  <a:srgbClr val="3333FF"/>
                </a:solidFill>
              </a:rPr>
              <a:t>Acetil-CoA</a:t>
            </a:r>
            <a:r>
              <a:rPr lang="es-ES" b="1" i="1" dirty="0" smtClean="0">
                <a:solidFill>
                  <a:srgbClr val="3333FF"/>
                </a:solidFill>
              </a:rPr>
              <a:t> </a:t>
            </a:r>
            <a:r>
              <a:rPr lang="es-ES" b="1" i="1" dirty="0" err="1" smtClean="0">
                <a:solidFill>
                  <a:srgbClr val="3333FF"/>
                </a:solidFill>
              </a:rPr>
              <a:t>carboxilasa</a:t>
            </a:r>
            <a:r>
              <a:rPr lang="es-ES" dirty="0" smtClean="0">
                <a:solidFill>
                  <a:srgbClr val="3333FF"/>
                </a:solidFill>
              </a:rPr>
              <a:t> , </a:t>
            </a:r>
            <a:r>
              <a:rPr lang="es-ES" i="1" dirty="0" smtClean="0">
                <a:solidFill>
                  <a:srgbClr val="0000FF"/>
                </a:solidFill>
              </a:rPr>
              <a:t>HMG-</a:t>
            </a:r>
            <a:r>
              <a:rPr lang="es-ES" i="1" dirty="0" err="1" smtClean="0">
                <a:solidFill>
                  <a:srgbClr val="0000FF"/>
                </a:solidFill>
              </a:rPr>
              <a:t>CoA</a:t>
            </a:r>
            <a:r>
              <a:rPr lang="es-ES" i="1" dirty="0" smtClean="0">
                <a:solidFill>
                  <a:srgbClr val="0000FF"/>
                </a:solidFill>
              </a:rPr>
              <a:t> </a:t>
            </a:r>
            <a:r>
              <a:rPr lang="es-ES" i="1" dirty="0" err="1" smtClean="0">
                <a:solidFill>
                  <a:srgbClr val="0000FF"/>
                </a:solidFill>
              </a:rPr>
              <a:t>reductasa</a:t>
            </a:r>
            <a:r>
              <a:rPr lang="es-ES" i="1" dirty="0" smtClean="0">
                <a:solidFill>
                  <a:srgbClr val="0000FF"/>
                </a:solidFill>
              </a:rPr>
              <a:t>, Enzima biosíntesis ácido graso y de NADPH</a:t>
            </a:r>
          </a:p>
          <a:p>
            <a:pPr eaLnBrk="1" hangingPunct="1"/>
            <a:r>
              <a:rPr lang="es-ES" dirty="0" smtClean="0"/>
              <a:t>Metabolismo de Aminoácidos: </a:t>
            </a:r>
            <a:r>
              <a:rPr lang="es-ES" dirty="0" smtClean="0">
                <a:solidFill>
                  <a:srgbClr val="0000FF"/>
                </a:solidFill>
              </a:rPr>
              <a:t>Enzimas del Ciclo de la Urea</a:t>
            </a:r>
          </a:p>
          <a:p>
            <a:pPr eaLnBrk="1" hangingPunct="1"/>
            <a:endParaRPr lang="es-ES" dirty="0" smtClean="0"/>
          </a:p>
          <a:p>
            <a:pPr eaLnBrk="1" hangingPunct="1">
              <a:buFontTx/>
              <a:buNone/>
            </a:pPr>
            <a:endParaRPr lang="es-E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73025"/>
            <a:ext cx="8424862" cy="908050"/>
          </a:xfr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3200" smtClean="0"/>
              <a:t>PODER REDUCTOR-NADPH</a:t>
            </a:r>
            <a:endParaRPr lang="es-ES" sz="3200" smtClean="0"/>
          </a:p>
        </p:txBody>
      </p:sp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2071688"/>
            <a:ext cx="8604250" cy="478631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s-AR" sz="2400" smtClean="0"/>
              <a:t>BIOSINTESIS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AR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AR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AR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AR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AR" sz="2400" smtClean="0"/>
          </a:p>
          <a:p>
            <a:pPr eaLnBrk="1" hangingPunct="1">
              <a:lnSpc>
                <a:spcPct val="80000"/>
              </a:lnSpc>
            </a:pPr>
            <a:r>
              <a:rPr lang="es-AR" sz="2400" smtClean="0"/>
              <a:t>MANTENER REDUCIDO EL GLUTATION</a:t>
            </a:r>
          </a:p>
          <a:p>
            <a:pPr eaLnBrk="1" hangingPunct="1">
              <a:lnSpc>
                <a:spcPct val="80000"/>
              </a:lnSpc>
            </a:pPr>
            <a:r>
              <a:rPr lang="es-AR" sz="2400" smtClean="0"/>
              <a:t>REDUCCION DE COENZIMAS: BH</a:t>
            </a:r>
            <a:r>
              <a:rPr lang="es-AR" sz="2400" baseline="-25000" smtClean="0"/>
              <a:t>4</a:t>
            </a:r>
          </a:p>
          <a:p>
            <a:pPr eaLnBrk="1" hangingPunct="1">
              <a:lnSpc>
                <a:spcPct val="80000"/>
              </a:lnSpc>
            </a:pPr>
            <a:r>
              <a:rPr lang="es-AR" sz="2400" smtClean="0"/>
              <a:t>GLUTAMATO DESHIDROGENASA</a:t>
            </a:r>
          </a:p>
          <a:p>
            <a:pPr eaLnBrk="1" hangingPunct="1">
              <a:lnSpc>
                <a:spcPct val="80000"/>
              </a:lnSpc>
            </a:pPr>
            <a:r>
              <a:rPr lang="es-AR" sz="2400" smtClean="0"/>
              <a:t>DEGRADACION DEL HEMO:HEMOOXIGENASA</a:t>
            </a:r>
          </a:p>
          <a:p>
            <a:pPr eaLnBrk="1" hangingPunct="1">
              <a:lnSpc>
                <a:spcPct val="80000"/>
              </a:lnSpc>
            </a:pPr>
            <a:r>
              <a:rPr lang="es-AR" sz="2400" smtClean="0"/>
              <a:t>CITOCROMO P450 EN MICROSOMAS</a:t>
            </a:r>
            <a:endParaRPr lang="es-ES" sz="2400" smtClean="0"/>
          </a:p>
        </p:txBody>
      </p:sp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3779838" y="2349500"/>
            <a:ext cx="4679950" cy="17716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s-AR" sz="2400" b="1" dirty="0"/>
              <a:t>ACIDOS GRASOS SATURADOS E INSATURADOS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s-AR" sz="2400" b="1" dirty="0"/>
              <a:t>COLESTEROL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s-AR" sz="2400" b="1" dirty="0"/>
              <a:t>HORMONAS ESTEROIDEAS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s-AR" sz="2400" b="1" dirty="0"/>
              <a:t>NUCLEOTIDOS</a:t>
            </a:r>
            <a:endParaRPr lang="es-ES" sz="2400" b="1" dirty="0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144463" y="1196975"/>
            <a:ext cx="8820150" cy="822325"/>
          </a:xfrm>
          <a:prstGeom prst="rect">
            <a:avLst/>
          </a:prstGeom>
          <a:solidFill>
            <a:srgbClr val="F6CFCE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400" b="1"/>
              <a:t>SE SINTETIZA EN VIA PENTOSAS Y EN REACCION DE LA ENZIMA MALICA</a:t>
            </a:r>
            <a:endParaRPr lang="es-E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14313"/>
            <a:ext cx="9144000" cy="1214437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PE" sz="3200" dirty="0" smtClean="0">
                <a:solidFill>
                  <a:srgbClr val="0000FF"/>
                </a:solidFill>
              </a:rPr>
              <a:t/>
            </a:r>
            <a:br>
              <a:rPr lang="es-PE" sz="3200" dirty="0" smtClean="0">
                <a:solidFill>
                  <a:srgbClr val="0000FF"/>
                </a:solidFill>
              </a:rPr>
            </a:br>
            <a:r>
              <a:rPr lang="es-PE" sz="3200" dirty="0" smtClean="0">
                <a:solidFill>
                  <a:srgbClr val="0000FF"/>
                </a:solidFill>
              </a:rPr>
              <a:t>2) El NADPH es un agente reductor  importante utilizado en rutas anabólicas.</a:t>
            </a:r>
            <a:br>
              <a:rPr lang="es-PE" sz="3200" dirty="0" smtClean="0">
                <a:solidFill>
                  <a:srgbClr val="0000FF"/>
                </a:solidFill>
              </a:rPr>
            </a:br>
            <a:endParaRPr lang="es-ES" sz="3200" dirty="0" smtClean="0">
              <a:solidFill>
                <a:srgbClr val="0000FF"/>
              </a:solidFill>
            </a:endParaRPr>
          </a:p>
        </p:txBody>
      </p:sp>
      <p:sp>
        <p:nvSpPr>
          <p:cNvPr id="18434" name="Rectangle 6"/>
          <p:cNvSpPr>
            <a:spLocks noGrp="1" noChangeArrowheads="1"/>
          </p:cNvSpPr>
          <p:nvPr>
            <p:ph idx="1"/>
          </p:nvPr>
        </p:nvSpPr>
        <p:spPr>
          <a:xfrm>
            <a:off x="285750" y="1643063"/>
            <a:ext cx="9144000" cy="4535487"/>
          </a:xfrm>
          <a:solidFill>
            <a:srgbClr val="FFFA9B"/>
          </a:solidFill>
        </p:spPr>
        <p:txBody>
          <a:bodyPr/>
          <a:lstStyle/>
          <a:p>
            <a:pPr eaLnBrk="1" hangingPunct="1"/>
            <a:r>
              <a:rPr lang="es-PE" b="1" smtClean="0"/>
              <a:t>a)  Ejemplifique con reacciones de 3 vías metabólicas diferentes donde se utilice este compuesto </a:t>
            </a:r>
          </a:p>
          <a:p>
            <a:pPr eaLnBrk="1" hangingPunct="1"/>
            <a:r>
              <a:rPr lang="es-PE" b="1" smtClean="0"/>
              <a:t>b) Esquematice reacciones donde se reponga NADPH a partir de la forma oxidada</a:t>
            </a:r>
          </a:p>
          <a:p>
            <a:pPr eaLnBrk="1" hangingPunct="1"/>
            <a:r>
              <a:rPr lang="es-PE" b="1" smtClean="0"/>
              <a:t>c) Indique la importancia de ese compuesto en reacciones de detoxificación. (recuerde la importancia del citocromo P450)</a:t>
            </a:r>
          </a:p>
          <a:p>
            <a:pPr eaLnBrk="1" hangingPunct="1"/>
            <a:endParaRPr lang="es-ES" b="1" smtClean="0"/>
          </a:p>
        </p:txBody>
      </p:sp>
      <p:grpSp>
        <p:nvGrpSpPr>
          <p:cNvPr id="2" name="27 Grupo"/>
          <p:cNvGrpSpPr>
            <a:grpSpLocks/>
          </p:cNvGrpSpPr>
          <p:nvPr/>
        </p:nvGrpSpPr>
        <p:grpSpPr bwMode="auto">
          <a:xfrm>
            <a:off x="0" y="1071563"/>
            <a:ext cx="9144000" cy="5078412"/>
            <a:chOff x="0" y="1214422"/>
            <a:chExt cx="9144000" cy="5078412"/>
          </a:xfrm>
        </p:grpSpPr>
        <p:sp>
          <p:nvSpPr>
            <p:cNvPr id="18450" name="20 CuadroTexto"/>
            <p:cNvSpPr txBox="1">
              <a:spLocks noChangeArrowheads="1"/>
            </p:cNvSpPr>
            <p:nvPr/>
          </p:nvSpPr>
          <p:spPr bwMode="auto">
            <a:xfrm>
              <a:off x="0" y="1214422"/>
              <a:ext cx="9144000" cy="5078412"/>
            </a:xfrm>
            <a:prstGeom prst="rect">
              <a:avLst/>
            </a:prstGeom>
            <a:gradFill rotWithShape="1">
              <a:gsLst>
                <a:gs pos="0">
                  <a:srgbClr val="FFFF80"/>
                </a:gs>
                <a:gs pos="50000">
                  <a:srgbClr val="FFFFB3"/>
                </a:gs>
                <a:gs pos="100000">
                  <a:srgbClr val="FFFFDA"/>
                </a:gs>
              </a:gsLst>
              <a:lin ang="8100000" scaled="1"/>
            </a:gra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s-ES" sz="2400" b="1"/>
            </a:p>
            <a:p>
              <a:r>
                <a:rPr lang="es-ES" sz="2000" b="1" i="1"/>
                <a:t>                                                                             CITOCROMO P-450 reductasa (Fe-S)</a:t>
              </a:r>
            </a:p>
            <a:p>
              <a:endParaRPr lang="es-ES" sz="1600" b="1" i="1"/>
            </a:p>
            <a:p>
              <a:r>
                <a:rPr lang="es-ES" sz="2400" b="1"/>
                <a:t> CITOCROMO P-450(ox) </a:t>
              </a:r>
              <a:r>
                <a:rPr lang="es-PE" sz="2400"/>
                <a:t>+ NADPH  +  </a:t>
              </a:r>
              <a:r>
                <a:rPr lang="es-ES" sz="2400" b="1"/>
                <a:t>O</a:t>
              </a:r>
              <a:r>
                <a:rPr lang="es-ES" sz="2400" b="1" baseline="-25000"/>
                <a:t>2  </a:t>
              </a:r>
              <a:r>
                <a:rPr lang="es-ES" sz="2400" b="1"/>
                <a:t>+ RH                  </a:t>
              </a:r>
            </a:p>
            <a:p>
              <a:endParaRPr lang="es-ES" sz="2400" b="1"/>
            </a:p>
            <a:p>
              <a:r>
                <a:rPr lang="es-ES" sz="2400" b="1"/>
                <a:t>                     CITOCROMO P-450 (red)  + R-OH + H-OH +</a:t>
              </a:r>
              <a:r>
                <a:rPr lang="es-ES_tradnl" sz="2400" b="1"/>
                <a:t> </a:t>
              </a:r>
              <a:r>
                <a:rPr lang="es-PE" sz="2400"/>
                <a:t>NADP</a:t>
              </a:r>
              <a:r>
                <a:rPr lang="es-PE" sz="2400" baseline="30000"/>
                <a:t>+</a:t>
              </a:r>
              <a:endParaRPr lang="es-PE" sz="2400"/>
            </a:p>
            <a:p>
              <a:endParaRPr lang="es-PE" sz="2400" b="1"/>
            </a:p>
            <a:p>
              <a:pPr>
                <a:buFontTx/>
                <a:buChar char="-"/>
              </a:pPr>
              <a:r>
                <a:rPr lang="es-PE" sz="2400" b="1"/>
                <a:t>Hidroxilación de esteroides en Corteza suprarrenal</a:t>
              </a:r>
            </a:p>
            <a:p>
              <a:pPr>
                <a:buFontTx/>
                <a:buChar char="-"/>
              </a:pPr>
              <a:endParaRPr lang="es-PE" sz="2400" b="1"/>
            </a:p>
            <a:p>
              <a:pPr>
                <a:buFontTx/>
                <a:buChar char="-"/>
              </a:pPr>
              <a:endParaRPr lang="es-PE" sz="2400" b="1"/>
            </a:p>
            <a:p>
              <a:pPr>
                <a:buFontTx/>
                <a:buChar char="-"/>
              </a:pPr>
              <a:r>
                <a:rPr lang="es-PE" sz="2400" b="1"/>
                <a:t>Hidroxilación de xenobióticos: Barbitúricos fármacos, carcinógenos ambientales </a:t>
              </a:r>
              <a:r>
                <a:rPr lang="es-ES" sz="2400" b="1"/>
                <a:t>                       </a:t>
              </a:r>
            </a:p>
            <a:p>
              <a:endParaRPr lang="es-ES" sz="2400" b="1"/>
            </a:p>
            <a:p>
              <a:endParaRPr lang="es-PE" sz="2400"/>
            </a:p>
          </p:txBody>
        </p:sp>
        <p:cxnSp>
          <p:nvCxnSpPr>
            <p:cNvPr id="18451" name="14 Conector recto de flecha"/>
            <p:cNvCxnSpPr>
              <a:cxnSpLocks noChangeShapeType="1"/>
            </p:cNvCxnSpPr>
            <p:nvPr/>
          </p:nvCxnSpPr>
          <p:spPr bwMode="auto">
            <a:xfrm>
              <a:off x="6643702" y="2428868"/>
              <a:ext cx="1428760" cy="1747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</p:grpSp>
      <p:grpSp>
        <p:nvGrpSpPr>
          <p:cNvPr id="3" name="26 Grupo"/>
          <p:cNvGrpSpPr>
            <a:grpSpLocks/>
          </p:cNvGrpSpPr>
          <p:nvPr/>
        </p:nvGrpSpPr>
        <p:grpSpPr bwMode="auto">
          <a:xfrm>
            <a:off x="0" y="428625"/>
            <a:ext cx="9144000" cy="5632450"/>
            <a:chOff x="0" y="1214403"/>
            <a:chExt cx="9144000" cy="5632450"/>
          </a:xfrm>
        </p:grpSpPr>
        <p:sp>
          <p:nvSpPr>
            <p:cNvPr id="6" name="5 CuadroTexto"/>
            <p:cNvSpPr txBox="1"/>
            <p:nvPr/>
          </p:nvSpPr>
          <p:spPr bwMode="auto">
            <a:xfrm>
              <a:off x="0" y="1214403"/>
              <a:ext cx="9144000" cy="5632450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PE" sz="2400" b="1" u="sng" dirty="0"/>
                <a:t>Lípidos</a:t>
              </a:r>
            </a:p>
            <a:p>
              <a:pPr>
                <a:defRPr/>
              </a:pPr>
              <a:r>
                <a:rPr lang="es-PE" sz="2400" dirty="0"/>
                <a:t>                                        3</a:t>
              </a:r>
              <a:r>
                <a:rPr lang="es-PE" sz="2400" i="1" dirty="0"/>
                <a:t>-Cetoacil-ACP </a:t>
              </a:r>
              <a:r>
                <a:rPr lang="es-PE" sz="2400" i="1" dirty="0" err="1"/>
                <a:t>reductasa</a:t>
              </a:r>
              <a:endParaRPr lang="es-PE" sz="2400" dirty="0"/>
            </a:p>
            <a:p>
              <a:pPr>
                <a:defRPr/>
              </a:pPr>
              <a:r>
                <a:rPr lang="es-PE" sz="2400" dirty="0" err="1"/>
                <a:t>Acetoacil</a:t>
              </a:r>
              <a:r>
                <a:rPr lang="es-PE" sz="2400" dirty="0"/>
                <a:t>-ACP + NADPH                           3-OH </a:t>
              </a:r>
              <a:r>
                <a:rPr lang="es-PE" sz="2400" dirty="0" err="1"/>
                <a:t>Butiril</a:t>
              </a:r>
              <a:r>
                <a:rPr lang="es-PE" sz="2400" dirty="0"/>
                <a:t>-ACP + NADP</a:t>
              </a:r>
              <a:r>
                <a:rPr lang="es-PE" sz="2400" baseline="30000" dirty="0"/>
                <a:t>+</a:t>
              </a:r>
            </a:p>
            <a:p>
              <a:pPr>
                <a:defRPr/>
              </a:pPr>
              <a:endParaRPr lang="es-PE" sz="2400" baseline="30000" dirty="0"/>
            </a:p>
            <a:p>
              <a:pPr>
                <a:defRPr/>
              </a:pPr>
              <a:endParaRPr lang="es-PE" sz="2400" b="1" u="sng" dirty="0"/>
            </a:p>
            <a:p>
              <a:pPr>
                <a:defRPr/>
              </a:pPr>
              <a:r>
                <a:rPr lang="es-PE" sz="2400" b="1" u="sng" dirty="0"/>
                <a:t>Reacción de la </a:t>
              </a:r>
              <a:r>
                <a:rPr lang="es-PE" sz="2400" b="1" u="sng" dirty="0" err="1"/>
                <a:t>Fenilalanina</a:t>
              </a:r>
              <a:r>
                <a:rPr lang="es-PE" sz="2400" b="1" u="sng" dirty="0"/>
                <a:t> </a:t>
              </a:r>
              <a:r>
                <a:rPr lang="es-PE" sz="2400" b="1" u="sng" dirty="0" err="1"/>
                <a:t>hidroxilasa</a:t>
              </a:r>
              <a:endParaRPr lang="es-PE" sz="2400" b="1" u="sng" dirty="0"/>
            </a:p>
            <a:p>
              <a:pPr>
                <a:defRPr/>
              </a:pPr>
              <a:endParaRPr lang="es-PE" sz="2400" dirty="0"/>
            </a:p>
            <a:p>
              <a:pPr>
                <a:defRPr/>
              </a:pPr>
              <a:r>
                <a:rPr lang="es-PE" sz="2400" dirty="0"/>
                <a:t>                                         </a:t>
              </a:r>
              <a:r>
                <a:rPr lang="es-PE" sz="2400" i="1" dirty="0" err="1"/>
                <a:t>Dihidropterina</a:t>
              </a:r>
              <a:r>
                <a:rPr lang="es-PE" sz="2400" i="1" dirty="0"/>
                <a:t> </a:t>
              </a:r>
              <a:r>
                <a:rPr lang="es-PE" sz="2400" i="1" dirty="0" err="1"/>
                <a:t>reductasa</a:t>
              </a:r>
              <a:endParaRPr lang="es-PE" sz="2400" dirty="0"/>
            </a:p>
            <a:p>
              <a:pPr>
                <a:defRPr/>
              </a:pPr>
              <a:r>
                <a:rPr lang="es-ES_tradnl" sz="2400" b="1" dirty="0"/>
                <a:t>H</a:t>
              </a:r>
              <a:r>
                <a:rPr lang="es-ES_tradnl" sz="2400" b="1" baseline="-25000" dirty="0"/>
                <a:t>2</a:t>
              </a:r>
              <a:r>
                <a:rPr lang="es-ES_tradnl" sz="2400" b="1" dirty="0"/>
                <a:t>-biopterina</a:t>
              </a:r>
              <a:r>
                <a:rPr lang="es-PE" sz="2400" dirty="0"/>
                <a:t> + NADPH                              </a:t>
              </a:r>
              <a:r>
                <a:rPr lang="es-ES_tradnl" sz="2400" b="1" dirty="0"/>
                <a:t>H</a:t>
              </a:r>
              <a:r>
                <a:rPr lang="es-ES_tradnl" sz="2400" b="1" baseline="-25000" dirty="0"/>
                <a:t>4</a:t>
              </a:r>
              <a:r>
                <a:rPr lang="es-ES_tradnl" sz="2400" b="1" dirty="0"/>
                <a:t>-biopterina  + </a:t>
              </a:r>
              <a:r>
                <a:rPr lang="es-PE" sz="2400" dirty="0"/>
                <a:t>NADP</a:t>
              </a:r>
              <a:r>
                <a:rPr lang="es-PE" sz="2400" baseline="30000" dirty="0"/>
                <a:t>+</a:t>
              </a:r>
            </a:p>
            <a:p>
              <a:pPr>
                <a:defRPr/>
              </a:pPr>
              <a:endParaRPr lang="es-PE" sz="2400" b="1" baseline="30000" dirty="0"/>
            </a:p>
            <a:p>
              <a:pPr>
                <a:defRPr/>
              </a:pPr>
              <a:endParaRPr lang="es-PE" sz="2400" b="1" baseline="30000" dirty="0"/>
            </a:p>
            <a:p>
              <a:pPr>
                <a:defRPr/>
              </a:pPr>
              <a:r>
                <a:rPr lang="es-PE" sz="2400" b="1" u="sng" dirty="0"/>
                <a:t>Reacción de la </a:t>
              </a:r>
              <a:r>
                <a:rPr lang="es-PE" sz="2400" b="1" u="sng" dirty="0" err="1"/>
                <a:t>Ribonucleótido</a:t>
              </a:r>
              <a:r>
                <a:rPr lang="es-PE" sz="2400" b="1" u="sng" dirty="0"/>
                <a:t> </a:t>
              </a:r>
              <a:r>
                <a:rPr lang="es-PE" sz="2400" b="1" u="sng" dirty="0" err="1"/>
                <a:t>reductasa</a:t>
              </a:r>
              <a:endParaRPr lang="es-PE" sz="2400" b="1" u="sng" dirty="0"/>
            </a:p>
            <a:p>
              <a:pPr>
                <a:defRPr/>
              </a:pPr>
              <a:endParaRPr lang="es-PE" sz="2400" b="1" dirty="0"/>
            </a:p>
            <a:p>
              <a:pPr>
                <a:defRPr/>
              </a:pPr>
              <a:r>
                <a:rPr lang="es-PE" sz="2400" b="1" dirty="0"/>
                <a:t>                                             </a:t>
              </a:r>
              <a:r>
                <a:rPr lang="es-PE" sz="2400" b="1" i="1" dirty="0" err="1"/>
                <a:t>Tiorredoxina</a:t>
              </a:r>
              <a:r>
                <a:rPr lang="es-PE" sz="2400" b="1" i="1" dirty="0"/>
                <a:t> </a:t>
              </a:r>
              <a:r>
                <a:rPr lang="es-PE" sz="2400" b="1" i="1" dirty="0" err="1"/>
                <a:t>reductasa</a:t>
              </a:r>
              <a:endParaRPr lang="es-PE" sz="2400" b="1" dirty="0"/>
            </a:p>
            <a:p>
              <a:pPr>
                <a:defRPr/>
              </a:pPr>
              <a:r>
                <a:rPr lang="es-ES" sz="2400" dirty="0" err="1"/>
                <a:t>Tiorredoxina</a:t>
              </a:r>
              <a:r>
                <a:rPr lang="es-ES" sz="2400" dirty="0"/>
                <a:t> (S-S)</a:t>
              </a:r>
              <a:r>
                <a:rPr lang="es-PE" sz="2400" dirty="0"/>
                <a:t> + NADPH                     </a:t>
              </a:r>
              <a:r>
                <a:rPr lang="es-ES" sz="2400" dirty="0" err="1"/>
                <a:t>Tiorredoxina</a:t>
              </a:r>
              <a:r>
                <a:rPr lang="es-ES" sz="2400" dirty="0"/>
                <a:t> (SH</a:t>
              </a:r>
              <a:r>
                <a:rPr lang="es-ES" sz="2400" baseline="-25000" dirty="0"/>
                <a:t>2</a:t>
              </a:r>
              <a:r>
                <a:rPr lang="es-ES" sz="2400" dirty="0"/>
                <a:t>)</a:t>
              </a:r>
              <a:r>
                <a:rPr lang="es-PE" sz="2400" dirty="0"/>
                <a:t> </a:t>
              </a:r>
              <a:r>
                <a:rPr lang="es-ES_tradnl" sz="2400" b="1" dirty="0"/>
                <a:t>+ </a:t>
              </a:r>
              <a:r>
                <a:rPr lang="es-PE" sz="2400" dirty="0"/>
                <a:t>NADP</a:t>
              </a:r>
              <a:r>
                <a:rPr lang="es-PE" sz="2400" baseline="30000" dirty="0"/>
                <a:t>+</a:t>
              </a:r>
              <a:endParaRPr lang="es-PE" sz="2400" dirty="0"/>
            </a:p>
            <a:p>
              <a:pPr>
                <a:defRPr/>
              </a:pPr>
              <a:endParaRPr lang="es-PE" sz="2400" dirty="0"/>
            </a:p>
          </p:txBody>
        </p:sp>
        <p:cxnSp>
          <p:nvCxnSpPr>
            <p:cNvPr id="18447" name="8 Conector recto de flecha"/>
            <p:cNvCxnSpPr>
              <a:cxnSpLocks noChangeShapeType="1"/>
            </p:cNvCxnSpPr>
            <p:nvPr/>
          </p:nvCxnSpPr>
          <p:spPr bwMode="auto">
            <a:xfrm>
              <a:off x="3428992" y="4214799"/>
              <a:ext cx="1714512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  <p:cxnSp>
          <p:nvCxnSpPr>
            <p:cNvPr id="18448" name="13 Conector recto de flecha"/>
            <p:cNvCxnSpPr>
              <a:cxnSpLocks noChangeShapeType="1"/>
            </p:cNvCxnSpPr>
            <p:nvPr/>
          </p:nvCxnSpPr>
          <p:spPr bwMode="auto">
            <a:xfrm>
              <a:off x="3571868" y="2214535"/>
              <a:ext cx="1214446" cy="1747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  <p:cxnSp>
          <p:nvCxnSpPr>
            <p:cNvPr id="18449" name="25 Conector recto de flecha"/>
            <p:cNvCxnSpPr>
              <a:cxnSpLocks noChangeShapeType="1"/>
            </p:cNvCxnSpPr>
            <p:nvPr/>
          </p:nvCxnSpPr>
          <p:spPr bwMode="auto">
            <a:xfrm>
              <a:off x="4000496" y="6213475"/>
              <a:ext cx="928694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</p:grpSp>
      <p:grpSp>
        <p:nvGrpSpPr>
          <p:cNvPr id="4" name="22 Grupo"/>
          <p:cNvGrpSpPr>
            <a:grpSpLocks/>
          </p:cNvGrpSpPr>
          <p:nvPr/>
        </p:nvGrpSpPr>
        <p:grpSpPr bwMode="auto">
          <a:xfrm>
            <a:off x="500063" y="1071563"/>
            <a:ext cx="8215312" cy="3416300"/>
            <a:chOff x="928630" y="2357908"/>
            <a:chExt cx="8215370" cy="3416340"/>
          </a:xfrm>
        </p:grpSpPr>
        <p:sp>
          <p:nvSpPr>
            <p:cNvPr id="17" name="16 CuadroTexto"/>
            <p:cNvSpPr txBox="1"/>
            <p:nvPr/>
          </p:nvSpPr>
          <p:spPr>
            <a:xfrm>
              <a:off x="928630" y="2357908"/>
              <a:ext cx="8215370" cy="3416340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3">
                  <a:lumMod val="85000"/>
                </a:schemeClr>
              </a:solidFill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ES" sz="2400" b="1" dirty="0"/>
                <a:t>Biosíntesis de Colesterol                      </a:t>
              </a:r>
            </a:p>
            <a:p>
              <a:pPr>
                <a:defRPr/>
              </a:pPr>
              <a:endParaRPr lang="es-ES" sz="2400" b="1" i="1" dirty="0"/>
            </a:p>
            <a:p>
              <a:pPr>
                <a:defRPr/>
              </a:pPr>
              <a:r>
                <a:rPr lang="es-ES" sz="2400" b="1" i="1" dirty="0"/>
                <a:t>                                             </a:t>
              </a:r>
              <a:r>
                <a:rPr lang="es-ES" sz="2400" b="1" i="1" dirty="0" err="1"/>
                <a:t>Hidroximetil</a:t>
              </a:r>
              <a:r>
                <a:rPr lang="es-ES" sz="2400" b="1" i="1" dirty="0"/>
                <a:t> </a:t>
              </a:r>
              <a:r>
                <a:rPr lang="es-ES" sz="2400" b="1" i="1" dirty="0" err="1"/>
                <a:t>glutaril-CoA</a:t>
              </a:r>
              <a:r>
                <a:rPr lang="es-ES" sz="2400" b="1" i="1" dirty="0"/>
                <a:t> </a:t>
              </a:r>
              <a:r>
                <a:rPr lang="es-ES" sz="2400" b="1" i="1" dirty="0" err="1"/>
                <a:t>reductasa</a:t>
              </a:r>
              <a:endParaRPr lang="es-ES" sz="2400" b="1" i="1" dirty="0"/>
            </a:p>
            <a:p>
              <a:pPr>
                <a:defRPr/>
              </a:pPr>
              <a:r>
                <a:rPr lang="es-ES" sz="2400" b="1" dirty="0"/>
                <a:t>HMG-</a:t>
              </a:r>
              <a:r>
                <a:rPr lang="es-ES" sz="2400" b="1" dirty="0" err="1"/>
                <a:t>CoA</a:t>
              </a:r>
              <a:r>
                <a:rPr lang="es-ES" sz="2400" b="1" dirty="0"/>
                <a:t> + 2 NADPH + 2H</a:t>
              </a:r>
              <a:r>
                <a:rPr lang="es-ES" sz="2400" b="1" baseline="30000" dirty="0"/>
                <a:t>+                                                                           </a:t>
              </a:r>
            </a:p>
            <a:p>
              <a:pPr>
                <a:defRPr/>
              </a:pPr>
              <a:r>
                <a:rPr lang="es-ES" sz="2400" b="1" baseline="30000" dirty="0"/>
                <a:t>                                                                    </a:t>
              </a:r>
            </a:p>
            <a:p>
              <a:pPr>
                <a:defRPr/>
              </a:pPr>
              <a:endParaRPr lang="es-ES" sz="2400" b="1" baseline="30000" dirty="0"/>
            </a:p>
            <a:p>
              <a:pPr>
                <a:defRPr/>
              </a:pPr>
              <a:endParaRPr lang="es-ES" sz="2400" b="1" baseline="30000" dirty="0"/>
            </a:p>
            <a:p>
              <a:pPr>
                <a:defRPr/>
              </a:pPr>
              <a:r>
                <a:rPr lang="es-ES" sz="2400" b="1" baseline="30000" dirty="0"/>
                <a:t>                               </a:t>
              </a:r>
              <a:r>
                <a:rPr lang="es-ES" sz="2400" b="1" dirty="0" err="1"/>
                <a:t>Mevalonato</a:t>
              </a:r>
              <a:r>
                <a:rPr lang="es-ES" sz="2400" b="1" dirty="0"/>
                <a:t>  +  </a:t>
              </a:r>
              <a:r>
                <a:rPr lang="es-ES" sz="2400" b="1" dirty="0" err="1"/>
                <a:t>CoA</a:t>
              </a:r>
              <a:r>
                <a:rPr lang="es-ES" sz="2400" b="1" dirty="0"/>
                <a:t>-SH + 2NADP</a:t>
              </a:r>
              <a:r>
                <a:rPr lang="es-ES" sz="2400" b="1" baseline="30000" dirty="0"/>
                <a:t>+</a:t>
              </a:r>
              <a:endParaRPr lang="es-ES" sz="2400" b="1" dirty="0"/>
            </a:p>
            <a:p>
              <a:pPr>
                <a:defRPr/>
              </a:pPr>
              <a:endParaRPr lang="es-ES" sz="2400" b="1" dirty="0"/>
            </a:p>
            <a:p>
              <a:pPr>
                <a:defRPr/>
              </a:pPr>
              <a:endParaRPr lang="es-PE" sz="2400" dirty="0"/>
            </a:p>
          </p:txBody>
        </p:sp>
        <p:cxnSp>
          <p:nvCxnSpPr>
            <p:cNvPr id="18445" name="18 Conector recto de flecha"/>
            <p:cNvCxnSpPr>
              <a:cxnSpLocks noChangeShapeType="1"/>
            </p:cNvCxnSpPr>
            <p:nvPr/>
          </p:nvCxnSpPr>
          <p:spPr bwMode="auto">
            <a:xfrm rot="5400000">
              <a:off x="4822795" y="4321659"/>
              <a:ext cx="642942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</p:grpSp>
      <p:grpSp>
        <p:nvGrpSpPr>
          <p:cNvPr id="5" name="23 Grupo"/>
          <p:cNvGrpSpPr>
            <a:grpSpLocks/>
          </p:cNvGrpSpPr>
          <p:nvPr/>
        </p:nvGrpSpPr>
        <p:grpSpPr bwMode="auto">
          <a:xfrm>
            <a:off x="285750" y="928688"/>
            <a:ext cx="9144000" cy="4770437"/>
            <a:chOff x="0" y="1643062"/>
            <a:chExt cx="9144000" cy="4770537"/>
          </a:xfrm>
        </p:grpSpPr>
        <p:sp>
          <p:nvSpPr>
            <p:cNvPr id="13" name="12 CuadroTexto"/>
            <p:cNvSpPr txBox="1"/>
            <p:nvPr/>
          </p:nvSpPr>
          <p:spPr bwMode="auto">
            <a:xfrm>
              <a:off x="0" y="1643062"/>
              <a:ext cx="9144000" cy="477053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>
              <a:spAutoFit/>
            </a:bodyPr>
            <a:lstStyle/>
            <a:p>
              <a:pPr marL="342900" indent="-342900">
                <a:buFontTx/>
                <a:buAutoNum type="arabicParenR"/>
                <a:defRPr/>
              </a:pPr>
              <a:r>
                <a:rPr lang="es-PE" sz="2400" b="1" u="sng" dirty="0"/>
                <a:t>Vía de las Pentosas</a:t>
              </a:r>
            </a:p>
            <a:p>
              <a:pPr marL="342900" indent="-342900">
                <a:defRPr/>
              </a:pPr>
              <a:r>
                <a:rPr lang="es-PE" sz="2400" dirty="0"/>
                <a:t>                                    </a:t>
              </a:r>
              <a:r>
                <a:rPr lang="es-PE" sz="2400" b="1" i="1" dirty="0"/>
                <a:t>Glucosa-6-Fosfato deshidrogenasa</a:t>
              </a:r>
              <a:r>
                <a:rPr lang="es-PE" sz="2400" b="1" dirty="0"/>
                <a:t>      </a:t>
              </a:r>
            </a:p>
            <a:p>
              <a:pPr marL="342900" indent="-342900">
                <a:defRPr/>
              </a:pPr>
              <a:r>
                <a:rPr lang="es-PE" sz="2400" dirty="0"/>
                <a:t>    Glucosa-6-P  + NADP</a:t>
              </a:r>
              <a:r>
                <a:rPr lang="es-PE" sz="2400" baseline="30000" dirty="0"/>
                <a:t>+</a:t>
              </a:r>
              <a:r>
                <a:rPr lang="es-PE" sz="2400" dirty="0"/>
                <a:t>                    6-P-gluconolactona   </a:t>
              </a:r>
              <a:r>
                <a:rPr lang="es-ES_tradnl" sz="2400" b="1" dirty="0"/>
                <a:t>+</a:t>
              </a:r>
              <a:r>
                <a:rPr lang="es-PE" sz="2400" dirty="0"/>
                <a:t>NADPH</a:t>
              </a:r>
            </a:p>
            <a:p>
              <a:pPr marL="342900" indent="-342900">
                <a:defRPr/>
              </a:pPr>
              <a:endParaRPr lang="es-PE" sz="2400" dirty="0"/>
            </a:p>
            <a:p>
              <a:pPr marL="342900" indent="-342900">
                <a:defRPr/>
              </a:pPr>
              <a:r>
                <a:rPr lang="es-ES" sz="2400" b="1" i="1" dirty="0"/>
                <a:t>                                6-fosfogluconato deshidrogenasa</a:t>
              </a:r>
            </a:p>
            <a:p>
              <a:pPr marL="342900" indent="-342900">
                <a:defRPr/>
              </a:pPr>
              <a:r>
                <a:rPr lang="es-ES" sz="2200" b="1" dirty="0"/>
                <a:t>6-Fosfogluconato </a:t>
              </a:r>
              <a:r>
                <a:rPr lang="es-PE" sz="2200" dirty="0"/>
                <a:t>+ NADP</a:t>
              </a:r>
              <a:r>
                <a:rPr lang="es-PE" sz="2400" baseline="30000" dirty="0"/>
                <a:t>+ </a:t>
              </a:r>
              <a:r>
                <a:rPr lang="es-PE" sz="2200" dirty="0"/>
                <a:t>+ </a:t>
              </a:r>
              <a:r>
                <a:rPr lang="es-ES_tradnl" sz="2200" b="1" dirty="0"/>
                <a:t>Mg</a:t>
              </a:r>
              <a:r>
                <a:rPr lang="es-ES_tradnl" sz="2200" b="1" baseline="30000" dirty="0"/>
                <a:t>++            </a:t>
              </a:r>
              <a:r>
                <a:rPr lang="es-ES" sz="2200" b="1" dirty="0" err="1"/>
                <a:t>Ribulosa</a:t>
              </a:r>
              <a:r>
                <a:rPr lang="es-ES" sz="2200" b="1" dirty="0"/>
                <a:t> 5-fosfato CO</a:t>
              </a:r>
              <a:r>
                <a:rPr lang="es-ES" sz="2200" b="1" baseline="-25000" dirty="0"/>
                <a:t>2 </a:t>
              </a:r>
              <a:r>
                <a:rPr lang="es-ES_tradnl" sz="2200" b="1" dirty="0"/>
                <a:t>+</a:t>
              </a:r>
              <a:r>
                <a:rPr lang="es-PE" sz="2400" dirty="0"/>
                <a:t>NADPH </a:t>
              </a:r>
              <a:endParaRPr lang="es-ES" sz="2400" b="1" baseline="-25000" dirty="0"/>
            </a:p>
            <a:p>
              <a:pPr marL="342900" indent="-342900">
                <a:defRPr/>
              </a:pPr>
              <a:endParaRPr lang="es-ES" sz="2400" b="1" dirty="0"/>
            </a:p>
            <a:p>
              <a:pPr marL="342900" indent="-342900">
                <a:defRPr/>
              </a:pPr>
              <a:endParaRPr lang="es-ES" sz="2400" b="1" dirty="0"/>
            </a:p>
            <a:p>
              <a:pPr marL="342900" indent="-342900">
                <a:defRPr/>
              </a:pPr>
              <a:r>
                <a:rPr lang="es-ES" sz="2400" b="1" dirty="0"/>
                <a:t>2) Enzima málica</a:t>
              </a:r>
            </a:p>
            <a:p>
              <a:pPr marL="342900" indent="-342900">
                <a:defRPr/>
              </a:pPr>
              <a:endParaRPr lang="es-ES" sz="2400" b="1" dirty="0"/>
            </a:p>
            <a:p>
              <a:pPr marL="342900" indent="-342900">
                <a:defRPr/>
              </a:pPr>
              <a:r>
                <a:rPr lang="es-ES" sz="2400" dirty="0"/>
                <a:t>L-malato + NADP</a:t>
              </a:r>
              <a:r>
                <a:rPr lang="es-ES" sz="2400" baseline="30000" dirty="0"/>
                <a:t>+ </a:t>
              </a:r>
              <a:r>
                <a:rPr lang="es-ES" sz="2400" dirty="0"/>
                <a:t>+</a:t>
              </a:r>
              <a:r>
                <a:rPr lang="es-ES" sz="2400" baseline="30000" dirty="0"/>
                <a:t> </a:t>
              </a:r>
              <a:r>
                <a:rPr lang="es-ES" sz="2400" dirty="0"/>
                <a:t>H</a:t>
              </a:r>
              <a:r>
                <a:rPr lang="es-ES" sz="2400" baseline="-30000" dirty="0"/>
                <a:t>2</a:t>
              </a:r>
              <a:r>
                <a:rPr lang="es-ES" sz="2400" dirty="0"/>
                <a:t>O</a:t>
              </a:r>
              <a:r>
                <a:rPr lang="es-ES" sz="2400" b="1" dirty="0"/>
                <a:t> </a:t>
              </a:r>
              <a:r>
                <a:rPr lang="es-ES" sz="2400" baseline="30000" dirty="0"/>
                <a:t>                          </a:t>
              </a:r>
              <a:r>
                <a:rPr lang="es-ES" sz="2400" dirty="0" err="1"/>
                <a:t>Piruvato</a:t>
              </a:r>
              <a:r>
                <a:rPr lang="es-ES" sz="2400" baseline="30000" dirty="0"/>
                <a:t>  </a:t>
              </a:r>
              <a:r>
                <a:rPr lang="es-ES" sz="2400" dirty="0"/>
                <a:t>+</a:t>
              </a:r>
              <a:r>
                <a:rPr lang="es-ES" sz="2400" baseline="30000" dirty="0"/>
                <a:t>  </a:t>
              </a:r>
              <a:r>
                <a:rPr lang="es-ES" sz="2400" dirty="0"/>
                <a:t>NADPH+ H</a:t>
              </a:r>
              <a:r>
                <a:rPr lang="es-ES" sz="2400" baseline="30000" dirty="0"/>
                <a:t>+     </a:t>
              </a:r>
              <a:r>
                <a:rPr lang="es-ES" sz="2400" dirty="0"/>
                <a:t>+HCO</a:t>
              </a:r>
              <a:r>
                <a:rPr lang="es-ES" sz="2400" baseline="-30000" dirty="0"/>
                <a:t>3</a:t>
              </a:r>
              <a:r>
                <a:rPr lang="es-ES" sz="2400" baseline="30000" dirty="0"/>
                <a:t>-</a:t>
              </a:r>
              <a:endParaRPr lang="es-ES" sz="2400" b="1" dirty="0"/>
            </a:p>
            <a:p>
              <a:pPr marL="342900" indent="-342900">
                <a:defRPr/>
              </a:pPr>
              <a:endParaRPr lang="es-ES_tradnl" sz="2400" b="1" baseline="30000" dirty="0"/>
            </a:p>
            <a:p>
              <a:pPr marL="342900" indent="-342900">
                <a:defRPr/>
              </a:pPr>
              <a:endParaRPr lang="es-PE" sz="2400" dirty="0"/>
            </a:p>
          </p:txBody>
        </p:sp>
        <p:cxnSp>
          <p:nvCxnSpPr>
            <p:cNvPr id="18441" name="15 Conector recto de flecha"/>
            <p:cNvCxnSpPr>
              <a:cxnSpLocks noChangeShapeType="1"/>
            </p:cNvCxnSpPr>
            <p:nvPr/>
          </p:nvCxnSpPr>
          <p:spPr bwMode="auto">
            <a:xfrm>
              <a:off x="4214810" y="3714752"/>
              <a:ext cx="500066" cy="1747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  <p:cxnSp>
          <p:nvCxnSpPr>
            <p:cNvPr id="18442" name="21 Conector recto de flecha"/>
            <p:cNvCxnSpPr>
              <a:cxnSpLocks noChangeShapeType="1"/>
            </p:cNvCxnSpPr>
            <p:nvPr/>
          </p:nvCxnSpPr>
          <p:spPr bwMode="auto">
            <a:xfrm>
              <a:off x="3786182" y="2643182"/>
              <a:ext cx="785818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  <p:cxnSp>
          <p:nvCxnSpPr>
            <p:cNvPr id="18443" name="9 Conector recto de flecha"/>
            <p:cNvCxnSpPr>
              <a:cxnSpLocks noChangeShapeType="1"/>
            </p:cNvCxnSpPr>
            <p:nvPr/>
          </p:nvCxnSpPr>
          <p:spPr bwMode="auto">
            <a:xfrm>
              <a:off x="3429024" y="5500714"/>
              <a:ext cx="1071570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ext Box 187"/>
          <p:cNvSpPr>
            <a:spLocks noGrp="1"/>
          </p:cNvSpPr>
          <p:nvPr>
            <p:ph type="title" idx="4294967295"/>
          </p:nvPr>
        </p:nvSpPr>
        <p:spPr>
          <a:xfrm>
            <a:off x="0" y="1260475"/>
            <a:ext cx="7769225" cy="800100"/>
          </a:xfrm>
          <a:prstGeom prst="rect">
            <a:avLst/>
          </a:prstGeom>
        </p:spPr>
        <p:txBody>
          <a:bodyPr wrap="square" lIns="92075" tIns="46038" rIns="92075" bIns="46038" numCol="1" anchor="ctr"/>
          <a:lstStyle/>
          <a:p>
            <a:pPr marL="0" indent="0" algn="ctr"/>
            <a:r>
              <a:rPr lang="en-US" sz="3200" b="1" dirty="0" smtClean="0">
                <a:solidFill>
                  <a:schemeClr val="tx1"/>
                </a:solidFill>
              </a:rPr>
              <a:t>Encrucijadas metabólicas</a:t>
            </a:r>
          </a:p>
        </p:txBody>
      </p:sp>
      <p:sp>
        <p:nvSpPr>
          <p:cNvPr id="188" name="Text Box 188"/>
          <p:cNvSpPr>
            <a:spLocks noGrp="1"/>
          </p:cNvSpPr>
          <p:nvPr>
            <p:ph type="body" idx="4294967295"/>
          </p:nvPr>
        </p:nvSpPr>
        <p:spPr>
          <a:xfrm>
            <a:off x="4176713" y="2349500"/>
            <a:ext cx="4967287" cy="3024188"/>
          </a:xfrm>
          <a:prstGeom prst="rect">
            <a:avLst/>
          </a:prstGeom>
          <a:solidFill>
            <a:srgbClr val="EAEAEA">
              <a:alpha val="99998"/>
            </a:srgbClr>
          </a:solidFill>
        </p:spPr>
        <p:txBody>
          <a:bodyPr wrap="square" lIns="92075" tIns="46038" rIns="92075" bIns="46038" numCol="1" anchor="t"/>
          <a:lstStyle/>
          <a:p>
            <a:pPr marL="342900" indent="-342900"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GLUCOSA-6-P</a:t>
            </a:r>
          </a:p>
          <a:p>
            <a:pPr marL="342900" indent="-342900" algn="ctr">
              <a:buNone/>
            </a:pPr>
            <a:endParaRPr 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entury Gothic" pitchFamily="34" charset="0"/>
            </a:endParaRPr>
          </a:p>
          <a:p>
            <a:pPr marL="342900" indent="-342900"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PIRUVATO</a:t>
            </a:r>
          </a:p>
          <a:p>
            <a:pPr marL="342900" indent="-342900" algn="ctr">
              <a:buNone/>
            </a:pPr>
            <a:endParaRPr 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entury Gothic" pitchFamily="34" charset="0"/>
            </a:endParaRPr>
          </a:p>
          <a:p>
            <a:pPr marL="342900" indent="-342900"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ACETIL-CoA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0"/>
          <p:cNvGrpSpPr>
            <a:grpSpLocks/>
          </p:cNvGrpSpPr>
          <p:nvPr/>
        </p:nvGrpSpPr>
        <p:grpSpPr>
          <a:xfrm>
            <a:off x="250825" y="2244736"/>
            <a:ext cx="8578850" cy="2755900"/>
            <a:chOff x="246" y="2384"/>
            <a:chExt cx="5404" cy="1736"/>
          </a:xfrm>
        </p:grpSpPr>
        <p:sp>
          <p:nvSpPr>
            <p:cNvPr id="191" name="Text Box 191"/>
            <p:cNvSpPr>
              <a:spLocks/>
            </p:cNvSpPr>
            <p:nvPr/>
          </p:nvSpPr>
          <p:spPr>
            <a:xfrm>
              <a:off x="2242" y="2928"/>
              <a:ext cx="2346" cy="291"/>
            </a:xfrm>
            <a:prstGeom prst="rect">
              <a:avLst/>
            </a:prstGeom>
            <a:pattFill>
              <a:fgClr>
                <a:srgbClr val="FF0066">
                  <a:alpha val="99998"/>
                </a:srgbClr>
              </a:fgClr>
              <a:bgClr>
                <a:schemeClr val="bg1">
                  <a:alpha val="99998"/>
                </a:schemeClr>
              </a:bgClr>
            </a:patt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square"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2400" b="1" dirty="0" smtClean="0">
                  <a:solidFill>
                    <a:srgbClr val="FF0066"/>
                  </a:solidFill>
                  <a:cs typeface="Times New Roman" pitchFamily="18" charset="0"/>
                </a:rPr>
                <a:t>GLUCOSA-6-FOSFATO</a:t>
              </a:r>
            </a:p>
          </p:txBody>
        </p:sp>
        <p:sp>
          <p:nvSpPr>
            <p:cNvPr id="192" name="Text Box 192"/>
            <p:cNvSpPr>
              <a:spLocks/>
            </p:cNvSpPr>
            <p:nvPr/>
          </p:nvSpPr>
          <p:spPr>
            <a:xfrm>
              <a:off x="927" y="2384"/>
              <a:ext cx="1639" cy="233"/>
            </a:xfrm>
            <a:prstGeom prst="rect">
              <a:avLst/>
            </a:prstGeom>
            <a:solidFill>
              <a:srgbClr val="FFCC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1800" b="1" dirty="0" smtClean="0">
                  <a:solidFill>
                    <a:srgbClr val="0000CC"/>
                  </a:solidFill>
                  <a:latin typeface="Times New Roman" pitchFamily="18" charset="0"/>
                </a:rPr>
                <a:t>GLUCONEOGENESIS</a:t>
              </a:r>
            </a:p>
          </p:txBody>
        </p:sp>
        <p:sp>
          <p:nvSpPr>
            <p:cNvPr id="193" name="Text Box 193"/>
            <p:cNvSpPr>
              <a:spLocks/>
            </p:cNvSpPr>
            <p:nvPr/>
          </p:nvSpPr>
          <p:spPr>
            <a:xfrm>
              <a:off x="3784" y="2429"/>
              <a:ext cx="1503" cy="233"/>
            </a:xfrm>
            <a:prstGeom prst="rect">
              <a:avLst/>
            </a:prstGeom>
            <a:solidFill>
              <a:srgbClr val="FFCC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1800" b="1" dirty="0" smtClean="0">
                  <a:solidFill>
                    <a:srgbClr val="0000CC"/>
                  </a:solidFill>
                  <a:latin typeface="Times New Roman" pitchFamily="18" charset="0"/>
                </a:rPr>
                <a:t>GLUCOGENOLISIS</a:t>
              </a:r>
            </a:p>
          </p:txBody>
        </p:sp>
        <p:sp>
          <p:nvSpPr>
            <p:cNvPr id="194" name="Text Box 194"/>
            <p:cNvSpPr>
              <a:spLocks/>
            </p:cNvSpPr>
            <p:nvPr/>
          </p:nvSpPr>
          <p:spPr>
            <a:xfrm>
              <a:off x="609" y="3518"/>
              <a:ext cx="1775" cy="239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>
                <a:spcBef>
                  <a:spcPct val="50000"/>
                </a:spcBef>
              </a:pPr>
              <a:r>
                <a:rPr lang="en-US" sz="1800" b="1" dirty="0" smtClean="0">
                  <a:solidFill>
                    <a:srgbClr val="FF0066"/>
                  </a:solidFill>
                  <a:latin typeface="Times New Roman" pitchFamily="18" charset="0"/>
                </a:rPr>
                <a:t>GLUCOGENOGENESIS</a:t>
              </a:r>
            </a:p>
          </p:txBody>
        </p:sp>
        <p:sp>
          <p:nvSpPr>
            <p:cNvPr id="195" name="Text Box 195"/>
            <p:cNvSpPr>
              <a:spLocks/>
            </p:cNvSpPr>
            <p:nvPr/>
          </p:nvSpPr>
          <p:spPr>
            <a:xfrm>
              <a:off x="246" y="2837"/>
              <a:ext cx="1095" cy="398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b="1" dirty="0" smtClean="0">
                  <a:solidFill>
                    <a:srgbClr val="FF0066"/>
                  </a:solidFill>
                  <a:latin typeface="Times New Roman" pitchFamily="18" charset="0"/>
                </a:rPr>
                <a:t>GLUCOSA </a:t>
              </a:r>
            </a:p>
            <a:p>
              <a:pPr marL="0" indent="0" algn="ctr">
                <a:spcBef>
                  <a:spcPct val="50000"/>
                </a:spcBef>
              </a:pPr>
              <a:r>
                <a:rPr lang="en-US" b="1" dirty="0" smtClean="0">
                  <a:solidFill>
                    <a:srgbClr val="FF0066"/>
                  </a:solidFill>
                  <a:latin typeface="Times New Roman" pitchFamily="18" charset="0"/>
                </a:rPr>
                <a:t>SANGUINEA</a:t>
              </a:r>
            </a:p>
          </p:txBody>
        </p:sp>
        <p:sp>
          <p:nvSpPr>
            <p:cNvPr id="196" name="Text Box 196"/>
            <p:cNvSpPr>
              <a:spLocks/>
            </p:cNvSpPr>
            <p:nvPr/>
          </p:nvSpPr>
          <p:spPr>
            <a:xfrm>
              <a:off x="3830" y="3427"/>
              <a:ext cx="1820" cy="239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>
                <a:spcBef>
                  <a:spcPct val="50000"/>
                </a:spcBef>
              </a:pPr>
              <a:r>
                <a:rPr lang="en-US" sz="1800" b="1" dirty="0" smtClean="0">
                  <a:solidFill>
                    <a:srgbClr val="FF0066"/>
                  </a:solidFill>
                  <a:latin typeface="Times New Roman" pitchFamily="18" charset="0"/>
                </a:rPr>
                <a:t>VIA DE LAS PENTOSAS</a:t>
              </a:r>
            </a:p>
          </p:txBody>
        </p:sp>
        <p:sp>
          <p:nvSpPr>
            <p:cNvPr id="197" name="Text Box 197"/>
            <p:cNvSpPr>
              <a:spLocks/>
            </p:cNvSpPr>
            <p:nvPr/>
          </p:nvSpPr>
          <p:spPr>
            <a:xfrm>
              <a:off x="2744" y="3521"/>
              <a:ext cx="817" cy="318"/>
            </a:xfrm>
            <a:custGeom>
              <a:avLst/>
              <a:gdLst/>
              <a:ahLst/>
              <a:cxnLst/>
              <a:rect l="0" t="0" r="r" b="b"/>
              <a:pathLst>
                <a:path w="816" h="317">
                  <a:moveTo>
                    <a:pt x="408" y="317"/>
                  </a:moveTo>
                  <a:lnTo>
                    <a:pt x="523" y="227"/>
                  </a:lnTo>
                  <a:lnTo>
                    <a:pt x="449" y="227"/>
                  </a:lnTo>
                  <a:lnTo>
                    <a:pt x="449" y="95"/>
                  </a:lnTo>
                  <a:lnTo>
                    <a:pt x="668" y="95"/>
                  </a:lnTo>
                  <a:lnTo>
                    <a:pt x="668" y="139"/>
                  </a:lnTo>
                  <a:lnTo>
                    <a:pt x="816" y="70"/>
                  </a:lnTo>
                  <a:lnTo>
                    <a:pt x="668" y="0"/>
                  </a:lnTo>
                  <a:lnTo>
                    <a:pt x="668" y="45"/>
                  </a:lnTo>
                  <a:lnTo>
                    <a:pt x="148" y="45"/>
                  </a:lnTo>
                  <a:lnTo>
                    <a:pt x="148" y="0"/>
                  </a:lnTo>
                  <a:lnTo>
                    <a:pt x="0" y="70"/>
                  </a:lnTo>
                  <a:lnTo>
                    <a:pt x="148" y="139"/>
                  </a:lnTo>
                  <a:lnTo>
                    <a:pt x="148" y="95"/>
                  </a:lnTo>
                  <a:lnTo>
                    <a:pt x="367" y="95"/>
                  </a:lnTo>
                  <a:lnTo>
                    <a:pt x="367" y="227"/>
                  </a:lnTo>
                  <a:lnTo>
                    <a:pt x="293" y="227"/>
                  </a:lnTo>
                  <a:lnTo>
                    <a:pt x="408" y="317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 numCol="1"/>
            <a:lstStyle/>
            <a:p>
              <a:endParaRPr>
                <a:solidFill>
                  <a:srgbClr val="FF0066"/>
                </a:solidFill>
              </a:endParaRPr>
            </a:p>
          </p:txBody>
        </p:sp>
        <p:sp>
          <p:nvSpPr>
            <p:cNvPr id="198" name="Text Box 198"/>
            <p:cNvSpPr>
              <a:spLocks/>
            </p:cNvSpPr>
            <p:nvPr/>
          </p:nvSpPr>
          <p:spPr>
            <a:xfrm>
              <a:off x="3104" y="3246"/>
              <a:ext cx="97" cy="232"/>
            </a:xfrm>
            <a:prstGeom prst="downArrow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numCol="1" anchor="ctr"/>
            <a:lstStyle/>
            <a:p>
              <a:endParaRPr>
                <a:solidFill>
                  <a:srgbClr val="FF0066"/>
                </a:solidFill>
              </a:endParaRPr>
            </a:p>
          </p:txBody>
        </p:sp>
        <p:sp>
          <p:nvSpPr>
            <p:cNvPr id="199" name="Text Box 199"/>
            <p:cNvSpPr>
              <a:spLocks/>
            </p:cNvSpPr>
            <p:nvPr/>
          </p:nvSpPr>
          <p:spPr>
            <a:xfrm>
              <a:off x="2699" y="2523"/>
              <a:ext cx="817" cy="318"/>
            </a:xfrm>
            <a:custGeom>
              <a:avLst/>
              <a:gdLst/>
              <a:ahLst/>
              <a:cxnLst/>
              <a:rect l="0" t="0" r="r" b="b"/>
              <a:pathLst>
                <a:path w="816" h="317">
                  <a:moveTo>
                    <a:pt x="408" y="317"/>
                  </a:moveTo>
                  <a:lnTo>
                    <a:pt x="523" y="227"/>
                  </a:lnTo>
                  <a:lnTo>
                    <a:pt x="449" y="227"/>
                  </a:lnTo>
                  <a:lnTo>
                    <a:pt x="449" y="95"/>
                  </a:lnTo>
                  <a:lnTo>
                    <a:pt x="668" y="95"/>
                  </a:lnTo>
                  <a:lnTo>
                    <a:pt x="668" y="139"/>
                  </a:lnTo>
                  <a:lnTo>
                    <a:pt x="816" y="70"/>
                  </a:lnTo>
                  <a:lnTo>
                    <a:pt x="668" y="0"/>
                  </a:lnTo>
                  <a:lnTo>
                    <a:pt x="668" y="45"/>
                  </a:lnTo>
                  <a:lnTo>
                    <a:pt x="148" y="45"/>
                  </a:lnTo>
                  <a:lnTo>
                    <a:pt x="148" y="0"/>
                  </a:lnTo>
                  <a:lnTo>
                    <a:pt x="0" y="70"/>
                  </a:lnTo>
                  <a:lnTo>
                    <a:pt x="148" y="139"/>
                  </a:lnTo>
                  <a:lnTo>
                    <a:pt x="148" y="95"/>
                  </a:lnTo>
                  <a:lnTo>
                    <a:pt x="367" y="95"/>
                  </a:lnTo>
                  <a:lnTo>
                    <a:pt x="367" y="227"/>
                  </a:lnTo>
                  <a:lnTo>
                    <a:pt x="293" y="227"/>
                  </a:lnTo>
                  <a:lnTo>
                    <a:pt x="408" y="317"/>
                  </a:lnTo>
                </a:path>
              </a:pathLst>
            </a:custGeom>
            <a:solidFill>
              <a:srgbClr val="FF3300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 numCol="1"/>
            <a:lstStyle/>
            <a:p>
              <a:endParaRPr>
                <a:solidFill>
                  <a:srgbClr val="FF0066"/>
                </a:solidFill>
              </a:endParaRPr>
            </a:p>
          </p:txBody>
        </p:sp>
        <p:sp>
          <p:nvSpPr>
            <p:cNvPr id="200" name="Text Box 200"/>
            <p:cNvSpPr>
              <a:spLocks/>
            </p:cNvSpPr>
            <p:nvPr/>
          </p:nvSpPr>
          <p:spPr>
            <a:xfrm>
              <a:off x="2559" y="3881"/>
              <a:ext cx="1458" cy="239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 algn="ctr">
                <a:spcBef>
                  <a:spcPct val="50000"/>
                </a:spcBef>
              </a:pPr>
              <a:r>
                <a:rPr lang="en-US" sz="1800" b="1" dirty="0" smtClean="0">
                  <a:solidFill>
                    <a:srgbClr val="FF0066"/>
                  </a:solidFill>
                  <a:latin typeface="Times New Roman" pitchFamily="18" charset="0"/>
                </a:rPr>
                <a:t>VIA GLICOLITICA</a:t>
              </a:r>
            </a:p>
          </p:txBody>
        </p:sp>
        <p:sp>
          <p:nvSpPr>
            <p:cNvPr id="201" name="Text Box 201"/>
            <p:cNvSpPr>
              <a:spLocks/>
            </p:cNvSpPr>
            <p:nvPr/>
          </p:nvSpPr>
          <p:spPr>
            <a:xfrm flipH="1">
              <a:off x="1519" y="3113"/>
              <a:ext cx="635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 type="none" w="sm" len="sm"/>
              <a:tailEnd type="stealth" w="sm" len="sm"/>
            </a:ln>
          </p:spPr>
        </p:sp>
        <p:sp>
          <p:nvSpPr>
            <p:cNvPr id="202" name="Text Box 202"/>
            <p:cNvSpPr>
              <a:spLocks/>
            </p:cNvSpPr>
            <p:nvPr/>
          </p:nvSpPr>
          <p:spPr>
            <a:xfrm>
              <a:off x="1565" y="2886"/>
              <a:ext cx="590" cy="194"/>
            </a:xfrm>
            <a:prstGeom prst="rect">
              <a:avLst/>
            </a:prstGeom>
            <a:noFill/>
            <a:ln>
              <a:noFill/>
            </a:ln>
          </p:spPr>
          <p:txBody>
            <a:bodyPr lIns="90488" tIns="46038" rIns="90488" bIns="46038" numCol="1">
              <a:spAutoFit/>
            </a:bodyPr>
            <a:lstStyle/>
            <a:p>
              <a:pPr marL="0" indent="0">
                <a:spcBef>
                  <a:spcPct val="50000"/>
                </a:spcBef>
              </a:pPr>
              <a:r>
                <a:rPr lang="en-US" b="1" dirty="0" smtClean="0">
                  <a:solidFill>
                    <a:srgbClr val="FF0066"/>
                  </a:solidFill>
                  <a:latin typeface="Times New Roman" pitchFamily="18" charset="0"/>
                </a:rPr>
                <a:t>Hígado</a:t>
              </a:r>
            </a:p>
          </p:txBody>
        </p:sp>
        <p:cxnSp>
          <p:nvCxnSpPr>
            <p:cNvPr id="203" name="Connector 203"/>
            <p:cNvCxnSpPr/>
            <p:nvPr/>
          </p:nvCxnSpPr>
          <p:spPr>
            <a:xfrm>
              <a:off x="1565" y="3246"/>
              <a:ext cx="544" cy="0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 type="none" w="sm" len="sm"/>
              <a:tailEnd type="triangle" w="sm" len="sm"/>
            </a:ln>
          </p:spPr>
        </p:cxnSp>
      </p:grpSp>
      <p:sp>
        <p:nvSpPr>
          <p:cNvPr id="17" name="Text Box 208"/>
          <p:cNvSpPr txBox="1">
            <a:spLocks/>
          </p:cNvSpPr>
          <p:nvPr/>
        </p:nvSpPr>
        <p:spPr>
          <a:xfrm>
            <a:off x="387349" y="941387"/>
            <a:ext cx="8399493" cy="758825"/>
          </a:xfrm>
          <a:prstGeom prst="rect">
            <a:avLst/>
          </a:prstGeom>
          <a:solidFill>
            <a:srgbClr val="33CCFF"/>
          </a:solidFill>
        </p:spPr>
        <p:txBody>
          <a:bodyPr vert="horz" wrap="square" lIns="92075" tIns="46038" rIns="92075" bIns="46038" numCol="1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Origen y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destinos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metabólicos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de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28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Glucosa-6-P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357188"/>
            <a:ext cx="9144000" cy="2143118"/>
          </a:xfrm>
          <a:solidFill>
            <a:srgbClr val="FFCCFF"/>
          </a:solidFill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3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 síntesis de  </a:t>
            </a:r>
            <a:r>
              <a:rPr lang="es-ES" sz="3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Glucosa 6-fosfato </a:t>
            </a:r>
            <a:r>
              <a:rPr lang="es-ES" sz="3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 considera una </a:t>
            </a:r>
            <a:r>
              <a:rPr lang="es-ES" sz="3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encrucijada metabólica</a:t>
            </a:r>
            <a:r>
              <a:rPr lang="es-ES" sz="3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, </a:t>
            </a:r>
            <a:r>
              <a:rPr lang="es-ES" sz="3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 destino   depende de las necesidades de la célula</a:t>
            </a:r>
            <a:endParaRPr lang="es-PE" sz="3000" dirty="0" smtClean="0"/>
          </a:p>
        </p:txBody>
      </p:sp>
      <p:sp>
        <p:nvSpPr>
          <p:cNvPr id="21507" name="2 Marcador de contenido"/>
          <p:cNvSpPr>
            <a:spLocks noGrp="1"/>
          </p:cNvSpPr>
          <p:nvPr>
            <p:ph idx="1"/>
          </p:nvPr>
        </p:nvSpPr>
        <p:spPr>
          <a:xfrm>
            <a:off x="500063" y="2571750"/>
            <a:ext cx="8229600" cy="3305175"/>
          </a:xfrm>
          <a:solidFill>
            <a:schemeClr val="bg1">
              <a:lumMod val="85000"/>
            </a:schemeClr>
          </a:solidFill>
        </p:spPr>
        <p:txBody>
          <a:bodyPr>
            <a:normAutofit lnSpcReduction="1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b="1" dirty="0" smtClean="0"/>
              <a:t>1. ¿Cuáles serían los destinos de la misma </a:t>
            </a:r>
          </a:p>
          <a:p>
            <a:pPr marL="365760" indent="-256032" eaLnBrk="1" fontAlgn="auto" hangingPunct="1">
              <a:spcAft>
                <a:spcPts val="0"/>
              </a:spcAft>
              <a:buNone/>
              <a:defRPr/>
            </a:pPr>
            <a:r>
              <a:rPr lang="es-ES" b="1" dirty="0" smtClean="0"/>
              <a:t>		en un estado de </a:t>
            </a:r>
            <a:r>
              <a:rPr lang="es-ES" b="1" dirty="0" smtClean="0">
                <a:solidFill>
                  <a:srgbClr val="C00000"/>
                </a:solidFill>
              </a:rPr>
              <a:t>buena nutrición</a:t>
            </a:r>
            <a:r>
              <a:rPr lang="es-ES" b="1" dirty="0" smtClean="0"/>
              <a:t>?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s-ES" b="1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b="1" dirty="0" smtClean="0"/>
              <a:t>2. en una célula en </a:t>
            </a:r>
            <a:r>
              <a:rPr lang="es-ES" b="1" dirty="0" smtClean="0">
                <a:solidFill>
                  <a:srgbClr val="C00000"/>
                </a:solidFill>
              </a:rPr>
              <a:t>división celular </a:t>
            </a:r>
            <a:r>
              <a:rPr lang="es-ES" b="1" dirty="0" smtClean="0"/>
              <a:t>?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s-ES" b="1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b="1" dirty="0" smtClean="0"/>
              <a:t>3. en la </a:t>
            </a:r>
            <a:r>
              <a:rPr lang="es-ES" b="1" dirty="0" smtClean="0">
                <a:solidFill>
                  <a:srgbClr val="C00000"/>
                </a:solidFill>
              </a:rPr>
              <a:t>glándula mamaria lactante </a:t>
            </a:r>
            <a:r>
              <a:rPr lang="es-ES" b="1" dirty="0" smtClean="0"/>
              <a:t>?</a:t>
            </a:r>
            <a:endParaRPr lang="es-PE" b="1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s-PE" b="1" dirty="0" smtClean="0"/>
          </a:p>
        </p:txBody>
      </p:sp>
      <p:sp>
        <p:nvSpPr>
          <p:cNvPr id="4" name="3 CuadroTexto"/>
          <p:cNvSpPr txBox="1"/>
          <p:nvPr/>
        </p:nvSpPr>
        <p:spPr>
          <a:xfrm>
            <a:off x="500034" y="2571744"/>
            <a:ext cx="8143932" cy="33239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s-AR" sz="2800" dirty="0" err="1" smtClean="0"/>
              <a:t>Glucogenogénesis</a:t>
            </a:r>
            <a:r>
              <a:rPr lang="es-AR" sz="2800" dirty="0" smtClean="0"/>
              <a:t>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es-AR" sz="2800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s-AR" sz="2800" dirty="0" err="1" smtClean="0"/>
              <a:t>Via</a:t>
            </a:r>
            <a:r>
              <a:rPr lang="es-AR" sz="2800" dirty="0" smtClean="0"/>
              <a:t> Pentosas para la síntesis de Ribosa-5-fosfato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es-AR" sz="2800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s-AR" sz="2800" dirty="0" smtClean="0"/>
              <a:t>Síntesis de ácidos grasos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ext Box 207"/>
          <p:cNvSpPr>
            <a:spLocks/>
          </p:cNvSpPr>
          <p:nvPr/>
        </p:nvSpPr>
        <p:spPr>
          <a:xfrm>
            <a:off x="230187" y="1509712"/>
            <a:ext cx="8662987" cy="5014912"/>
          </a:xfrm>
          <a:prstGeom prst="rect">
            <a:avLst/>
          </a:prstGeom>
          <a:noFill/>
          <a:ln>
            <a:noFill/>
          </a:ln>
        </p:spPr>
        <p:txBody>
          <a:bodyPr numCol="1"/>
          <a:lstStyle/>
          <a:p>
            <a:endParaRPr/>
          </a:p>
        </p:txBody>
      </p:sp>
      <p:sp>
        <p:nvSpPr>
          <p:cNvPr id="208" name="Text Box 208"/>
          <p:cNvSpPr>
            <a:spLocks noGrp="1"/>
          </p:cNvSpPr>
          <p:nvPr>
            <p:ph type="title" idx="4294967295"/>
          </p:nvPr>
        </p:nvSpPr>
        <p:spPr>
          <a:xfrm>
            <a:off x="0" y="941388"/>
            <a:ext cx="8074025" cy="758825"/>
          </a:xfrm>
          <a:prstGeom prst="rect">
            <a:avLst/>
          </a:prstGeom>
          <a:solidFill>
            <a:srgbClr val="33CCFF"/>
          </a:solidFill>
        </p:spPr>
        <p:txBody>
          <a:bodyPr wrap="square" lIns="92075" tIns="46038" rIns="92075" bIns="46038" numCol="1" anchor="ctr"/>
          <a:lstStyle/>
          <a:p>
            <a:pPr marL="0" indent="0" algn="ctr"/>
            <a:r>
              <a:rPr lang="en-US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Origen y destinos metabólicos del </a:t>
            </a:r>
            <a:r>
              <a:rPr lang="en-US" sz="28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Piruvato</a:t>
            </a:r>
          </a:p>
        </p:txBody>
      </p:sp>
      <p:sp>
        <p:nvSpPr>
          <p:cNvPr id="209" name="Text Box 209"/>
          <p:cNvSpPr>
            <a:spLocks/>
          </p:cNvSpPr>
          <p:nvPr/>
        </p:nvSpPr>
        <p:spPr>
          <a:xfrm>
            <a:off x="928663" y="2906712"/>
            <a:ext cx="2366988" cy="400752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square" lIns="92075" tIns="46038" rIns="92075" bIns="46038" numCol="1">
            <a:spAutoFit/>
          </a:bodyPr>
          <a:lstStyle/>
          <a:p>
            <a:pPr marL="0" indent="0">
              <a:spcBef>
                <a:spcPct val="50000"/>
              </a:spcBef>
            </a:pPr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</a:rPr>
              <a:t>Glucosa-6-fosfato</a:t>
            </a:r>
          </a:p>
        </p:txBody>
      </p:sp>
      <p:sp>
        <p:nvSpPr>
          <p:cNvPr id="210" name="Text Box 210"/>
          <p:cNvSpPr>
            <a:spLocks/>
          </p:cNvSpPr>
          <p:nvPr/>
        </p:nvSpPr>
        <p:spPr>
          <a:xfrm>
            <a:off x="1571605" y="4195762"/>
            <a:ext cx="1501796" cy="400752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square" lIns="90488" tIns="46038" rIns="90488" bIns="46038" numCol="1">
            <a:spAutoFit/>
          </a:bodyPr>
          <a:lstStyle/>
          <a:p>
            <a:pPr marL="0" indent="0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Oxalacetato</a:t>
            </a:r>
          </a:p>
        </p:txBody>
      </p:sp>
      <p:sp>
        <p:nvSpPr>
          <p:cNvPr id="211" name="Text Box 211"/>
          <p:cNvSpPr>
            <a:spLocks/>
          </p:cNvSpPr>
          <p:nvPr/>
        </p:nvSpPr>
        <p:spPr>
          <a:xfrm>
            <a:off x="1239837" y="4429125"/>
            <a:ext cx="1600200" cy="366712"/>
          </a:xfrm>
          <a:prstGeom prst="rect">
            <a:avLst/>
          </a:prstGeom>
          <a:noFill/>
          <a:ln>
            <a:noFill/>
          </a:ln>
        </p:spPr>
        <p:txBody>
          <a:bodyPr lIns="92075" tIns="46038" rIns="92075" bIns="46038" numCol="1">
            <a:spAutoFit/>
          </a:bodyPr>
          <a:lstStyle/>
          <a:p>
            <a:endParaRPr/>
          </a:p>
        </p:txBody>
      </p:sp>
      <p:sp>
        <p:nvSpPr>
          <p:cNvPr id="212" name="Text Box 212"/>
          <p:cNvSpPr>
            <a:spLocks/>
          </p:cNvSpPr>
          <p:nvPr/>
        </p:nvSpPr>
        <p:spPr>
          <a:xfrm>
            <a:off x="4214811" y="3668712"/>
            <a:ext cx="1835546" cy="462307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square" lIns="92075" tIns="46038" rIns="92075" bIns="46038" numCol="1">
            <a:spAutoFit/>
          </a:bodyPr>
          <a:lstStyle/>
          <a:p>
            <a:pPr marL="0" indent="0"/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PIRUVATO</a:t>
            </a:r>
          </a:p>
        </p:txBody>
      </p:sp>
      <p:sp>
        <p:nvSpPr>
          <p:cNvPr id="213" name="Text Box 213"/>
          <p:cNvSpPr>
            <a:spLocks/>
          </p:cNvSpPr>
          <p:nvPr/>
        </p:nvSpPr>
        <p:spPr>
          <a:xfrm>
            <a:off x="7032625" y="3135312"/>
            <a:ext cx="1182713" cy="400752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square" lIns="92075" tIns="46038" rIns="92075" bIns="46038" numCol="1">
            <a:spAutoFit/>
          </a:bodyPr>
          <a:lstStyle/>
          <a:p>
            <a:pPr marL="0" indent="0"/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</a:rPr>
              <a:t>Lactato</a:t>
            </a:r>
          </a:p>
        </p:txBody>
      </p:sp>
      <p:sp>
        <p:nvSpPr>
          <p:cNvPr id="214" name="Text Box 214"/>
          <p:cNvSpPr>
            <a:spLocks/>
          </p:cNvSpPr>
          <p:nvPr/>
        </p:nvSpPr>
        <p:spPr>
          <a:xfrm>
            <a:off x="7032625" y="4049712"/>
            <a:ext cx="1139825" cy="400752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92075" tIns="46038" rIns="92075" bIns="46038" numCol="1">
            <a:spAutoFit/>
          </a:bodyPr>
          <a:lstStyle/>
          <a:p>
            <a:pPr marL="0" indent="0"/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</a:rPr>
              <a:t>Alanina</a:t>
            </a:r>
          </a:p>
        </p:txBody>
      </p:sp>
      <p:sp>
        <p:nvSpPr>
          <p:cNvPr id="215" name="Text Box 215"/>
          <p:cNvSpPr>
            <a:spLocks/>
          </p:cNvSpPr>
          <p:nvPr/>
        </p:nvSpPr>
        <p:spPr>
          <a:xfrm>
            <a:off x="4137025" y="4964112"/>
            <a:ext cx="1752600" cy="40957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numCol="1">
            <a:spAutoFit/>
          </a:bodyPr>
          <a:lstStyle/>
          <a:p>
            <a:pPr marL="0" indent="0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ACETIL-CoA</a:t>
            </a:r>
          </a:p>
        </p:txBody>
      </p:sp>
      <p:sp>
        <p:nvSpPr>
          <p:cNvPr id="216" name="Text Box 216"/>
          <p:cNvSpPr>
            <a:spLocks/>
          </p:cNvSpPr>
          <p:nvPr/>
        </p:nvSpPr>
        <p:spPr>
          <a:xfrm>
            <a:off x="3373437" y="3133725"/>
            <a:ext cx="914400" cy="4572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stealth" w="sm" len="sm"/>
          </a:ln>
        </p:spPr>
      </p:sp>
      <p:sp>
        <p:nvSpPr>
          <p:cNvPr id="217" name="Text Box 217"/>
          <p:cNvSpPr>
            <a:spLocks/>
          </p:cNvSpPr>
          <p:nvPr/>
        </p:nvSpPr>
        <p:spPr>
          <a:xfrm flipH="1">
            <a:off x="3143240" y="3929066"/>
            <a:ext cx="106680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sm" len="sm"/>
          </a:ln>
        </p:spPr>
      </p:sp>
      <p:sp>
        <p:nvSpPr>
          <p:cNvPr id="218" name="Text Box 218"/>
          <p:cNvSpPr>
            <a:spLocks/>
          </p:cNvSpPr>
          <p:nvPr/>
        </p:nvSpPr>
        <p:spPr>
          <a:xfrm flipV="1">
            <a:off x="2230437" y="3438525"/>
            <a:ext cx="0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sm" len="sm"/>
          </a:ln>
        </p:spPr>
      </p:sp>
      <p:sp>
        <p:nvSpPr>
          <p:cNvPr id="219" name="Text Box 219"/>
          <p:cNvSpPr>
            <a:spLocks/>
          </p:cNvSpPr>
          <p:nvPr/>
        </p:nvSpPr>
        <p:spPr>
          <a:xfrm>
            <a:off x="5126037" y="4276725"/>
            <a:ext cx="0" cy="609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sm" len="sm"/>
          </a:ln>
        </p:spPr>
      </p:sp>
      <p:sp>
        <p:nvSpPr>
          <p:cNvPr id="220" name="Text Box 220"/>
          <p:cNvSpPr>
            <a:spLocks/>
          </p:cNvSpPr>
          <p:nvPr/>
        </p:nvSpPr>
        <p:spPr>
          <a:xfrm flipV="1">
            <a:off x="5989637" y="3344862"/>
            <a:ext cx="863600" cy="339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sm" len="sm"/>
          </a:ln>
        </p:spPr>
      </p:sp>
      <p:sp>
        <p:nvSpPr>
          <p:cNvPr id="221" name="Text Box 221"/>
          <p:cNvSpPr>
            <a:spLocks/>
          </p:cNvSpPr>
          <p:nvPr/>
        </p:nvSpPr>
        <p:spPr>
          <a:xfrm flipH="1">
            <a:off x="6197617" y="3527425"/>
            <a:ext cx="803275" cy="279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stealth" w="sm" len="sm"/>
          </a:ln>
        </p:spPr>
      </p:sp>
      <p:sp>
        <p:nvSpPr>
          <p:cNvPr id="222" name="Text Box 222"/>
          <p:cNvSpPr>
            <a:spLocks/>
          </p:cNvSpPr>
          <p:nvPr/>
        </p:nvSpPr>
        <p:spPr>
          <a:xfrm>
            <a:off x="6215074" y="3971925"/>
            <a:ext cx="76200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sm" len="sm"/>
          </a:ln>
        </p:spPr>
      </p:sp>
      <p:sp>
        <p:nvSpPr>
          <p:cNvPr id="223" name="Text Box 223"/>
          <p:cNvSpPr>
            <a:spLocks/>
          </p:cNvSpPr>
          <p:nvPr/>
        </p:nvSpPr>
        <p:spPr>
          <a:xfrm flipH="1" flipV="1">
            <a:off x="6091254" y="4048125"/>
            <a:ext cx="838200" cy="3048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stealth" w="sm" len="sm"/>
          </a:ln>
        </p:spPr>
      </p:sp>
      <p:sp>
        <p:nvSpPr>
          <p:cNvPr id="224" name="Text Box 224"/>
          <p:cNvSpPr>
            <a:spLocks/>
          </p:cNvSpPr>
          <p:nvPr/>
        </p:nvSpPr>
        <p:spPr>
          <a:xfrm flipH="1">
            <a:off x="1163637" y="4429125"/>
            <a:ext cx="457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sm" len="sm"/>
          </a:ln>
        </p:spPr>
      </p:sp>
      <p:sp>
        <p:nvSpPr>
          <p:cNvPr id="225" name="Text Box 225"/>
          <p:cNvSpPr>
            <a:spLocks/>
          </p:cNvSpPr>
          <p:nvPr/>
        </p:nvSpPr>
        <p:spPr>
          <a:xfrm>
            <a:off x="549275" y="4043362"/>
            <a:ext cx="619125" cy="61912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numCol="1" anchor="ctr"/>
          <a:lstStyle/>
          <a:p>
            <a:pPr marL="0" indent="0" algn="ctr"/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</a:rPr>
              <a:t>C.K.</a:t>
            </a:r>
          </a:p>
        </p:txBody>
      </p:sp>
      <p:sp>
        <p:nvSpPr>
          <p:cNvPr id="226" name="Text Box 226"/>
          <p:cNvSpPr>
            <a:spLocks/>
          </p:cNvSpPr>
          <p:nvPr/>
        </p:nvSpPr>
        <p:spPr>
          <a:xfrm>
            <a:off x="3735384" y="4071942"/>
            <a:ext cx="265112" cy="236537"/>
          </a:xfrm>
          <a:custGeom>
            <a:avLst/>
            <a:gdLst/>
            <a:ahLst/>
            <a:cxnLst/>
            <a:rect l="0" t="0" r="r" b="b"/>
            <a:pathLst>
              <a:path w="166" h="148">
                <a:moveTo>
                  <a:pt x="166" y="92"/>
                </a:moveTo>
                <a:lnTo>
                  <a:pt x="143" y="108"/>
                </a:lnTo>
                <a:lnTo>
                  <a:pt x="119" y="123"/>
                </a:lnTo>
                <a:lnTo>
                  <a:pt x="97" y="134"/>
                </a:lnTo>
                <a:lnTo>
                  <a:pt x="76" y="142"/>
                </a:lnTo>
                <a:lnTo>
                  <a:pt x="58" y="147"/>
                </a:lnTo>
                <a:lnTo>
                  <a:pt x="42" y="148"/>
                </a:lnTo>
                <a:lnTo>
                  <a:pt x="30" y="145"/>
                </a:lnTo>
                <a:lnTo>
                  <a:pt x="21" y="139"/>
                </a:lnTo>
                <a:lnTo>
                  <a:pt x="4" y="116"/>
                </a:lnTo>
                <a:lnTo>
                  <a:pt x="0" y="109"/>
                </a:lnTo>
                <a:lnTo>
                  <a:pt x="0" y="100"/>
                </a:lnTo>
                <a:lnTo>
                  <a:pt x="2" y="89"/>
                </a:lnTo>
                <a:lnTo>
                  <a:pt x="7" y="77"/>
                </a:lnTo>
                <a:lnTo>
                  <a:pt x="14" y="64"/>
                </a:lnTo>
                <a:lnTo>
                  <a:pt x="24" y="50"/>
                </a:lnTo>
                <a:lnTo>
                  <a:pt x="36" y="35"/>
                </a:lnTo>
                <a:lnTo>
                  <a:pt x="51" y="20"/>
                </a:lnTo>
                <a:lnTo>
                  <a:pt x="42" y="9"/>
                </a:lnTo>
                <a:lnTo>
                  <a:pt x="96" y="0"/>
                </a:lnTo>
                <a:lnTo>
                  <a:pt x="77" y="54"/>
                </a:lnTo>
                <a:lnTo>
                  <a:pt x="69" y="43"/>
                </a:lnTo>
                <a:lnTo>
                  <a:pt x="48" y="66"/>
                </a:lnTo>
                <a:lnTo>
                  <a:pt x="32" y="88"/>
                </a:lnTo>
                <a:lnTo>
                  <a:pt x="26" y="98"/>
                </a:lnTo>
                <a:lnTo>
                  <a:pt x="21" y="107"/>
                </a:lnTo>
                <a:lnTo>
                  <a:pt x="19" y="116"/>
                </a:lnTo>
                <a:lnTo>
                  <a:pt x="17" y="124"/>
                </a:lnTo>
                <a:lnTo>
                  <a:pt x="29" y="125"/>
                </a:lnTo>
                <a:lnTo>
                  <a:pt x="42" y="123"/>
                </a:lnTo>
                <a:lnTo>
                  <a:pt x="58" y="119"/>
                </a:lnTo>
                <a:lnTo>
                  <a:pt x="74" y="113"/>
                </a:lnTo>
                <a:lnTo>
                  <a:pt x="92" y="105"/>
                </a:lnTo>
                <a:lnTo>
                  <a:pt x="111" y="94"/>
                </a:lnTo>
                <a:lnTo>
                  <a:pt x="130" y="82"/>
                </a:lnTo>
                <a:lnTo>
                  <a:pt x="149" y="69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 numCol="1"/>
          <a:lstStyle/>
          <a:p>
            <a:endParaRPr/>
          </a:p>
        </p:txBody>
      </p:sp>
      <p:sp>
        <p:nvSpPr>
          <p:cNvPr id="227" name="Text Box 227"/>
          <p:cNvSpPr>
            <a:spLocks/>
          </p:cNvSpPr>
          <p:nvPr/>
        </p:nvSpPr>
        <p:spPr>
          <a:xfrm>
            <a:off x="3983037" y="4124325"/>
            <a:ext cx="609141" cy="369974"/>
          </a:xfrm>
          <a:prstGeom prst="rect">
            <a:avLst/>
          </a:prstGeom>
          <a:noFill/>
          <a:ln>
            <a:noFill/>
          </a:ln>
        </p:spPr>
        <p:txBody>
          <a:bodyPr wrap="none" lIns="92075" tIns="46038" rIns="92075" bIns="46038" numCol="1">
            <a:spAutoFit/>
          </a:bodyPr>
          <a:lstStyle/>
          <a:p>
            <a:pPr marL="0" indent="0"/>
            <a:r>
              <a:rPr lang="en-US" sz="1800" b="1" dirty="0" smtClean="0">
                <a:solidFill>
                  <a:srgbClr val="FF3300"/>
                </a:solidFill>
                <a:latin typeface="Times New Roman" pitchFamily="18" charset="0"/>
              </a:rPr>
              <a:t>CO</a:t>
            </a:r>
            <a:r>
              <a:rPr lang="en-US" sz="1800" b="1" baseline="-25000" dirty="0" smtClean="0">
                <a:solidFill>
                  <a:srgbClr val="FF33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228" name="Text Box 228"/>
          <p:cNvSpPr>
            <a:spLocks/>
          </p:cNvSpPr>
          <p:nvPr/>
        </p:nvSpPr>
        <p:spPr>
          <a:xfrm>
            <a:off x="5151436" y="4505325"/>
            <a:ext cx="777885" cy="369974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38" rIns="92075" bIns="46038" numCol="1">
            <a:spAutoFit/>
          </a:bodyPr>
          <a:lstStyle/>
          <a:p>
            <a:pPr marL="0" indent="0"/>
            <a:r>
              <a:rPr lang="en-US" sz="1800" b="1" dirty="0" smtClean="0">
                <a:solidFill>
                  <a:srgbClr val="FF3300"/>
                </a:solidFill>
                <a:latin typeface="Times New Roman" pitchFamily="18" charset="0"/>
              </a:rPr>
              <a:t>CO</a:t>
            </a:r>
            <a:r>
              <a:rPr lang="en-US" sz="1800" b="1" baseline="-25000" dirty="0" smtClean="0">
                <a:solidFill>
                  <a:srgbClr val="FF33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229" name="Text Box 229"/>
          <p:cNvSpPr>
            <a:spLocks/>
          </p:cNvSpPr>
          <p:nvPr/>
        </p:nvSpPr>
        <p:spPr>
          <a:xfrm>
            <a:off x="5162550" y="4262437"/>
            <a:ext cx="303212" cy="260350"/>
          </a:xfrm>
          <a:custGeom>
            <a:avLst/>
            <a:gdLst/>
            <a:ahLst/>
            <a:cxnLst/>
            <a:rect l="0" t="0" r="r" b="b"/>
            <a:pathLst>
              <a:path w="190" h="163">
                <a:moveTo>
                  <a:pt x="0" y="97"/>
                </a:moveTo>
                <a:lnTo>
                  <a:pt x="13" y="73"/>
                </a:lnTo>
                <a:lnTo>
                  <a:pt x="28" y="52"/>
                </a:lnTo>
                <a:lnTo>
                  <a:pt x="43" y="34"/>
                </a:lnTo>
                <a:lnTo>
                  <a:pt x="59" y="19"/>
                </a:lnTo>
                <a:lnTo>
                  <a:pt x="76" y="8"/>
                </a:lnTo>
                <a:lnTo>
                  <a:pt x="91" y="2"/>
                </a:lnTo>
                <a:lnTo>
                  <a:pt x="106" y="0"/>
                </a:lnTo>
                <a:lnTo>
                  <a:pt x="119" y="3"/>
                </a:lnTo>
                <a:lnTo>
                  <a:pt x="154" y="20"/>
                </a:lnTo>
                <a:lnTo>
                  <a:pt x="163" y="26"/>
                </a:lnTo>
                <a:lnTo>
                  <a:pt x="170" y="35"/>
                </a:lnTo>
                <a:lnTo>
                  <a:pt x="175" y="46"/>
                </a:lnTo>
                <a:lnTo>
                  <a:pt x="178" y="59"/>
                </a:lnTo>
                <a:lnTo>
                  <a:pt x="180" y="74"/>
                </a:lnTo>
                <a:lnTo>
                  <a:pt x="179" y="91"/>
                </a:lnTo>
                <a:lnTo>
                  <a:pt x="177" y="110"/>
                </a:lnTo>
                <a:lnTo>
                  <a:pt x="172" y="129"/>
                </a:lnTo>
                <a:lnTo>
                  <a:pt x="190" y="137"/>
                </a:lnTo>
                <a:lnTo>
                  <a:pt x="139" y="163"/>
                </a:lnTo>
                <a:lnTo>
                  <a:pt x="120" y="104"/>
                </a:lnTo>
                <a:lnTo>
                  <a:pt x="138" y="113"/>
                </a:lnTo>
                <a:lnTo>
                  <a:pt x="144" y="83"/>
                </a:lnTo>
                <a:lnTo>
                  <a:pt x="145" y="57"/>
                </a:lnTo>
                <a:lnTo>
                  <a:pt x="142" y="35"/>
                </a:lnTo>
                <a:lnTo>
                  <a:pt x="134" y="17"/>
                </a:lnTo>
                <a:lnTo>
                  <a:pt x="122" y="20"/>
                </a:lnTo>
                <a:lnTo>
                  <a:pt x="108" y="26"/>
                </a:lnTo>
                <a:lnTo>
                  <a:pt x="95" y="35"/>
                </a:lnTo>
                <a:lnTo>
                  <a:pt x="82" y="46"/>
                </a:lnTo>
                <a:lnTo>
                  <a:pt x="69" y="60"/>
                </a:lnTo>
                <a:lnTo>
                  <a:pt x="57" y="76"/>
                </a:lnTo>
                <a:lnTo>
                  <a:pt x="45" y="94"/>
                </a:lnTo>
                <a:lnTo>
                  <a:pt x="35" y="114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 numCol="1"/>
          <a:lstStyle/>
          <a:p>
            <a:endParaRPr/>
          </a:p>
        </p:txBody>
      </p:sp>
      <p:sp>
        <p:nvSpPr>
          <p:cNvPr id="230" name="Text Box 230"/>
          <p:cNvSpPr>
            <a:spLocks/>
          </p:cNvSpPr>
          <p:nvPr/>
        </p:nvSpPr>
        <p:spPr>
          <a:xfrm>
            <a:off x="4206875" y="2357430"/>
            <a:ext cx="2066925" cy="708528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90488" tIns="46038" rIns="90488" bIns="46038" numCol="1">
            <a:spAutoFit/>
          </a:bodyPr>
          <a:lstStyle/>
          <a:p>
            <a:pPr marL="0" indent="0">
              <a:spcBef>
                <a:spcPct val="50000"/>
              </a:spcBef>
            </a:pPr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</a:rPr>
              <a:t>Otros monosacáridos</a:t>
            </a:r>
          </a:p>
        </p:txBody>
      </p:sp>
      <p:sp>
        <p:nvSpPr>
          <p:cNvPr id="231" name="Text Box 231"/>
          <p:cNvSpPr>
            <a:spLocks/>
          </p:cNvSpPr>
          <p:nvPr/>
        </p:nvSpPr>
        <p:spPr>
          <a:xfrm>
            <a:off x="5049837" y="3133725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stealth" w="sm" len="sm"/>
          </a:ln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333375"/>
            <a:ext cx="7769225" cy="1139825"/>
          </a:xfrm>
          <a:solidFill>
            <a:schemeClr val="tx2">
              <a:lumMod val="40000"/>
              <a:lumOff val="60000"/>
            </a:schemeClr>
          </a:solidFill>
          <a:ln w="12700" cap="flat">
            <a:solidFill>
              <a:schemeClr val="tx1"/>
            </a:solidFill>
          </a:ln>
        </p:spPr>
        <p:txBody>
          <a:bodyPr lIns="90488" tIns="44450" rIns="90488" bIns="4445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" sz="3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Procedencias del </a:t>
            </a:r>
            <a:r>
              <a:rPr lang="es-ES" sz="32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Piruvato</a:t>
            </a:r>
            <a:endParaRPr lang="es-ES" sz="3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700" name="Rectangle 5"/>
          <p:cNvSpPr>
            <a:spLocks noGrp="1" noChangeArrowheads="1"/>
          </p:cNvSpPr>
          <p:nvPr>
            <p:ph idx="1"/>
          </p:nvPr>
        </p:nvSpPr>
        <p:spPr>
          <a:xfrm>
            <a:off x="714375" y="1857375"/>
            <a:ext cx="7772400" cy="4114800"/>
          </a:xfrm>
          <a:solidFill>
            <a:srgbClr val="DDDDDD"/>
          </a:solidFill>
          <a:ln w="12700">
            <a:solidFill>
              <a:srgbClr val="0033CC"/>
            </a:solidFill>
          </a:ln>
        </p:spPr>
        <p:txBody>
          <a:bodyPr lIns="90488" tIns="44450" rIns="90488" bIns="44450"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2400" smtClean="0"/>
              <a:t>                                            </a:t>
            </a:r>
            <a:endParaRPr lang="es-ES" sz="2400" u="sng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2400" smtClean="0"/>
              <a:t>                                           </a:t>
            </a:r>
          </a:p>
          <a:p>
            <a:pPr eaLnBrk="1" hangingPunct="1">
              <a:lnSpc>
                <a:spcPct val="80000"/>
              </a:lnSpc>
            </a:pPr>
            <a:r>
              <a:rPr lang="es-ES" sz="2400" smtClean="0"/>
              <a:t> </a:t>
            </a:r>
            <a:r>
              <a:rPr lang="es-ES" sz="2400" b="1" smtClean="0"/>
              <a:t>VIA GLICOLITICA</a:t>
            </a:r>
            <a:endParaRPr lang="es-ES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2400" smtClean="0"/>
              <a:t>                       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2400" smtClean="0"/>
              <a:t>                       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2400" smtClean="0"/>
              <a:t>                                          </a:t>
            </a:r>
            <a:endParaRPr lang="es-ES" sz="2400" u="sng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2400" b="1" smtClean="0"/>
              <a:t>AMINOACIDOS</a:t>
            </a:r>
            <a:endParaRPr lang="es-ES" sz="2400" u="sng" smtClean="0"/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714375" y="1857374"/>
            <a:ext cx="7772400" cy="4643459"/>
          </a:xfrm>
          <a:prstGeom prst="rect">
            <a:avLst/>
          </a:prstGeom>
          <a:solidFill>
            <a:srgbClr val="DDDDDD"/>
          </a:solidFill>
          <a:ln w="12700">
            <a:solidFill>
              <a:srgbClr val="0033CC"/>
            </a:solidFill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                                           </a:t>
            </a:r>
            <a:r>
              <a:rPr lang="es-ES" sz="2400" u="sng" kern="0" dirty="0">
                <a:latin typeface="+mn-lt"/>
              </a:rPr>
              <a:t>Fuente exógena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                                          </a:t>
            </a:r>
            <a:r>
              <a:rPr lang="es-ES" sz="2400" kern="0" dirty="0" smtClean="0">
                <a:latin typeface="+mn-lt"/>
              </a:rPr>
              <a:t>(Almidón, Glucosa,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</a:t>
            </a:r>
            <a:r>
              <a:rPr lang="es-ES" sz="2400" kern="0" dirty="0" smtClean="0">
                <a:latin typeface="+mn-lt"/>
              </a:rPr>
              <a:t>                                           fructosa</a:t>
            </a:r>
            <a:r>
              <a:rPr lang="es-ES" sz="2400" kern="0" dirty="0">
                <a:latin typeface="+mn-lt"/>
              </a:rPr>
              <a:t>, </a:t>
            </a:r>
            <a:r>
              <a:rPr lang="es-ES" sz="2400" kern="0" dirty="0" smtClean="0">
                <a:latin typeface="+mn-lt"/>
              </a:rPr>
              <a:t>galactosa)    </a:t>
            </a:r>
            <a:endParaRPr lang="es-ES" sz="24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ES" sz="2400" kern="0" dirty="0">
                <a:latin typeface="+mn-lt"/>
              </a:rPr>
              <a:t> </a:t>
            </a:r>
            <a:r>
              <a:rPr lang="es-ES" sz="2400" b="1" kern="0" dirty="0">
                <a:latin typeface="+mn-lt"/>
              </a:rPr>
              <a:t>VIA </a:t>
            </a:r>
            <a:r>
              <a:rPr lang="es-ES" sz="2400" b="1" kern="0" dirty="0" smtClean="0">
                <a:latin typeface="+mn-lt"/>
              </a:rPr>
              <a:t>GLICOLITICA</a:t>
            </a:r>
            <a:r>
              <a:rPr lang="es-ES" sz="2400" kern="0" dirty="0" smtClean="0">
                <a:latin typeface="+mn-lt"/>
              </a:rPr>
              <a:t> </a:t>
            </a:r>
            <a:endParaRPr lang="es-ES" sz="24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                                           </a:t>
            </a:r>
            <a:r>
              <a:rPr lang="es-ES" sz="2400" u="sng" kern="0" dirty="0">
                <a:latin typeface="+mn-lt"/>
              </a:rPr>
              <a:t>Fuente </a:t>
            </a:r>
            <a:r>
              <a:rPr lang="es-ES" sz="2400" u="sng" kern="0" dirty="0" err="1">
                <a:latin typeface="+mn-lt"/>
              </a:rPr>
              <a:t>endogéna</a:t>
            </a:r>
            <a:r>
              <a:rPr lang="es-ES" sz="2400" kern="0" dirty="0">
                <a:latin typeface="+mn-lt"/>
              </a:rPr>
              <a:t> 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                                           (</a:t>
            </a:r>
            <a:r>
              <a:rPr lang="es-ES" sz="2400" kern="0" dirty="0" smtClean="0">
                <a:latin typeface="+mn-lt"/>
              </a:rPr>
              <a:t>glucógeno)</a:t>
            </a:r>
            <a:endParaRPr lang="es-ES" sz="24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s-ES" sz="24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s-ES" sz="2400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                                         </a:t>
            </a:r>
            <a:r>
              <a:rPr lang="es-ES" sz="2400" u="sng" kern="0" dirty="0">
                <a:latin typeface="+mn-lt"/>
              </a:rPr>
              <a:t>Por </a:t>
            </a:r>
            <a:r>
              <a:rPr lang="es-ES" sz="2400" u="sng" kern="0" dirty="0" err="1">
                <a:latin typeface="+mn-lt"/>
              </a:rPr>
              <a:t>transaminación</a:t>
            </a:r>
            <a:endParaRPr lang="es-ES" sz="2400" u="sng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                                          (</a:t>
            </a:r>
            <a:r>
              <a:rPr lang="es-ES" sz="2400" kern="0" dirty="0" err="1">
                <a:latin typeface="+mn-lt"/>
              </a:rPr>
              <a:t>alanina</a:t>
            </a:r>
            <a:r>
              <a:rPr lang="es-ES" sz="2400" kern="0" dirty="0">
                <a:latin typeface="+mn-lt"/>
              </a:rPr>
              <a:t>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ES" sz="2400" kern="0" dirty="0">
                <a:latin typeface="+mn-lt"/>
              </a:rPr>
              <a:t> </a:t>
            </a:r>
            <a:r>
              <a:rPr lang="es-ES" sz="2400" b="1" kern="0" dirty="0">
                <a:latin typeface="+mn-lt"/>
              </a:rPr>
              <a:t>AMINOACIDOS</a:t>
            </a:r>
            <a:r>
              <a:rPr lang="es-ES" sz="2400" kern="0" dirty="0">
                <a:latin typeface="+mn-lt"/>
              </a:rPr>
              <a:t>            </a:t>
            </a:r>
            <a:r>
              <a:rPr lang="es-ES" sz="2400" u="sng" kern="0" dirty="0">
                <a:latin typeface="+mn-lt"/>
              </a:rPr>
              <a:t>Durante la  Degradación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kern="0" dirty="0">
                <a:latin typeface="+mn-lt"/>
              </a:rPr>
              <a:t>                                           (</a:t>
            </a:r>
            <a:r>
              <a:rPr lang="es-ES" sz="2400" kern="0" dirty="0" err="1">
                <a:latin typeface="+mn-lt"/>
              </a:rPr>
              <a:t>serina,triptofano</a:t>
            </a:r>
            <a:r>
              <a:rPr lang="es-ES" sz="2400" kern="0" dirty="0">
                <a:latin typeface="+mn-lt"/>
              </a:rPr>
              <a:t>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0" y="3200400"/>
            <a:ext cx="2038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s-ES_tradnl" altLang="es-AR" sz="2800" b="1" i="1">
                <a:solidFill>
                  <a:srgbClr val="C00000"/>
                </a:solidFill>
                <a:latin typeface="Times New Roman" pitchFamily="18" charset="0"/>
              </a:rPr>
              <a:t>Catabolismo</a:t>
            </a:r>
            <a:endParaRPr lang="es-ES_tradnl" altLang="es-AR" sz="2800" b="1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7086600" y="3119438"/>
            <a:ext cx="1958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s-ES_tradnl" altLang="es-AR" sz="2800" b="1" i="1">
                <a:solidFill>
                  <a:srgbClr val="00B0F0"/>
                </a:solidFill>
                <a:latin typeface="Times New Roman" pitchFamily="18" charset="0"/>
              </a:rPr>
              <a:t>Anabolismo</a:t>
            </a:r>
            <a:endParaRPr lang="es-ES_tradnl" altLang="es-AR" sz="2800" b="1">
              <a:solidFill>
                <a:srgbClr val="00B0F0"/>
              </a:solidFill>
              <a:latin typeface="Times New Roman" pitchFamily="18" charset="0"/>
            </a:endParaRPr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2051050" y="1341438"/>
            <a:ext cx="4092575" cy="4175125"/>
            <a:chOff x="1292" y="845"/>
            <a:chExt cx="2578" cy="2630"/>
          </a:xfrm>
        </p:grpSpPr>
        <p:sp>
          <p:nvSpPr>
            <p:cNvPr id="19469" name="Text Box 2"/>
            <p:cNvSpPr txBox="1">
              <a:spLocks noChangeArrowheads="1"/>
            </p:cNvSpPr>
            <p:nvPr/>
          </p:nvSpPr>
          <p:spPr bwMode="auto">
            <a:xfrm>
              <a:off x="1914" y="845"/>
              <a:ext cx="19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s-ES_tradnl" altLang="es-AR" sz="2400">
                  <a:solidFill>
                    <a:srgbClr val="660066"/>
                  </a:solidFill>
                  <a:latin typeface="Times New Roman" pitchFamily="18" charset="0"/>
                </a:rPr>
                <a:t>Estructuras complejas</a:t>
              </a:r>
            </a:p>
          </p:txBody>
        </p:sp>
        <p:sp>
          <p:nvSpPr>
            <p:cNvPr id="19470" name="Text Box 3"/>
            <p:cNvSpPr txBox="1">
              <a:spLocks noChangeArrowheads="1"/>
            </p:cNvSpPr>
            <p:nvPr/>
          </p:nvSpPr>
          <p:spPr bwMode="auto">
            <a:xfrm>
              <a:off x="1999" y="2976"/>
              <a:ext cx="174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s-ES_tradnl" altLang="es-AR" sz="2400" b="1">
                  <a:solidFill>
                    <a:srgbClr val="660066"/>
                  </a:solidFill>
                  <a:latin typeface="Times New Roman" pitchFamily="18" charset="0"/>
                </a:rPr>
                <a:t>Estructuras simples</a:t>
              </a:r>
            </a:p>
          </p:txBody>
        </p:sp>
        <p:sp>
          <p:nvSpPr>
            <p:cNvPr id="19471" name="Text Box 14"/>
            <p:cNvSpPr txBox="1">
              <a:spLocks noChangeArrowheads="1"/>
            </p:cNvSpPr>
            <p:nvPr/>
          </p:nvSpPr>
          <p:spPr bwMode="auto">
            <a:xfrm>
              <a:off x="2520" y="1800"/>
              <a:ext cx="812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s-ES_tradnl" altLang="es-AR">
                  <a:solidFill>
                    <a:srgbClr val="FF6600"/>
                  </a:solidFill>
                </a:rPr>
                <a:t>ENERGÍA</a:t>
              </a:r>
            </a:p>
            <a:p>
              <a:pPr eaLnBrk="0" hangingPunct="0"/>
              <a:r>
                <a:rPr lang="es-ES_tradnl" altLang="es-AR">
                  <a:solidFill>
                    <a:srgbClr val="FF6600"/>
                  </a:solidFill>
                </a:rPr>
                <a:t>QUÍMICA</a:t>
              </a:r>
            </a:p>
          </p:txBody>
        </p:sp>
        <p:sp>
          <p:nvSpPr>
            <p:cNvPr id="19472" name="AutoShape 21"/>
            <p:cNvSpPr>
              <a:spLocks noChangeArrowheads="1"/>
            </p:cNvSpPr>
            <p:nvPr/>
          </p:nvSpPr>
          <p:spPr bwMode="auto">
            <a:xfrm rot="-198424">
              <a:off x="1292" y="980"/>
              <a:ext cx="635" cy="2495"/>
            </a:xfrm>
            <a:prstGeom prst="curvedRightArrow">
              <a:avLst>
                <a:gd name="adj1" fmla="val 30851"/>
                <a:gd name="adj2" fmla="val 118020"/>
                <a:gd name="adj3" fmla="val 3575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 altLang="es-AR"/>
            </a:p>
          </p:txBody>
        </p:sp>
        <p:sp>
          <p:nvSpPr>
            <p:cNvPr id="19473" name="Text Box 23"/>
            <p:cNvSpPr txBox="1">
              <a:spLocks noChangeArrowheads="1"/>
            </p:cNvSpPr>
            <p:nvPr/>
          </p:nvSpPr>
          <p:spPr bwMode="auto">
            <a:xfrm rot="-5400000">
              <a:off x="884" y="1927"/>
              <a:ext cx="1339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_tradnl" altLang="es-AR" sz="2000" b="1">
                  <a:solidFill>
                    <a:srgbClr val="C00000"/>
                  </a:solidFill>
                </a:rPr>
                <a:t>DEGRADACIÓN</a:t>
              </a:r>
            </a:p>
          </p:txBody>
        </p:sp>
        <p:sp>
          <p:nvSpPr>
            <p:cNvPr id="19474" name="AutoShape 25"/>
            <p:cNvSpPr>
              <a:spLocks noChangeArrowheads="1"/>
            </p:cNvSpPr>
            <p:nvPr/>
          </p:nvSpPr>
          <p:spPr bwMode="auto">
            <a:xfrm>
              <a:off x="1746" y="1979"/>
              <a:ext cx="816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62 w 21600"/>
                <a:gd name="T13" fmla="*/ 5370 h 21600"/>
                <a:gd name="T14" fmla="*/ 18900 w 21600"/>
                <a:gd name="T15" fmla="*/ 1623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6666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AR"/>
            </a:p>
          </p:txBody>
        </p:sp>
      </p:grp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5076825" y="1123950"/>
            <a:ext cx="1943100" cy="3960813"/>
            <a:chOff x="3198" y="708"/>
            <a:chExt cx="1224" cy="2495"/>
          </a:xfrm>
        </p:grpSpPr>
        <p:sp>
          <p:nvSpPr>
            <p:cNvPr id="19466" name="AutoShape 22"/>
            <p:cNvSpPr>
              <a:spLocks noChangeArrowheads="1"/>
            </p:cNvSpPr>
            <p:nvPr/>
          </p:nvSpPr>
          <p:spPr bwMode="auto">
            <a:xfrm rot="10800000">
              <a:off x="3787" y="708"/>
              <a:ext cx="635" cy="2495"/>
            </a:xfrm>
            <a:prstGeom prst="curvedRightArrow">
              <a:avLst>
                <a:gd name="adj1" fmla="val 30851"/>
                <a:gd name="adj2" fmla="val 118020"/>
                <a:gd name="adj3" fmla="val 3575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 altLang="es-AR"/>
            </a:p>
          </p:txBody>
        </p:sp>
        <p:sp>
          <p:nvSpPr>
            <p:cNvPr id="19467" name="Text Box 24"/>
            <p:cNvSpPr txBox="1">
              <a:spLocks noChangeArrowheads="1"/>
            </p:cNvSpPr>
            <p:nvPr/>
          </p:nvSpPr>
          <p:spPr bwMode="auto">
            <a:xfrm rot="-5400000">
              <a:off x="3579" y="2049"/>
              <a:ext cx="1140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_tradnl" altLang="es-AR" sz="2000" b="1">
                  <a:solidFill>
                    <a:srgbClr val="00B0F0"/>
                  </a:solidFill>
                </a:rPr>
                <a:t>BIOSÍNTESIS</a:t>
              </a:r>
            </a:p>
          </p:txBody>
        </p:sp>
        <p:sp>
          <p:nvSpPr>
            <p:cNvPr id="19468" name="AutoShape 26"/>
            <p:cNvSpPr>
              <a:spLocks noChangeArrowheads="1"/>
            </p:cNvSpPr>
            <p:nvPr/>
          </p:nvSpPr>
          <p:spPr bwMode="auto">
            <a:xfrm>
              <a:off x="3198" y="1979"/>
              <a:ext cx="816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62 w 21600"/>
                <a:gd name="T13" fmla="*/ 5370 h 21600"/>
                <a:gd name="T14" fmla="*/ 18900 w 21600"/>
                <a:gd name="T15" fmla="*/ 1623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6666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AR"/>
            </a:p>
          </p:txBody>
        </p:sp>
      </p:grpSp>
      <p:sp>
        <p:nvSpPr>
          <p:cNvPr id="19462" name="3 CuadroTexto"/>
          <p:cNvSpPr txBox="1">
            <a:spLocks noChangeArrowheads="1"/>
          </p:cNvSpPr>
          <p:nvPr/>
        </p:nvSpPr>
        <p:spPr bwMode="auto">
          <a:xfrm>
            <a:off x="142844" y="642938"/>
            <a:ext cx="897476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AR" altLang="es-AR" sz="2400" b="1" dirty="0">
                <a:solidFill>
                  <a:srgbClr val="FF0000"/>
                </a:solidFill>
              </a:rPr>
              <a:t>Conjunto de reacciones químicas que se llevan a cabo en las células</a:t>
            </a:r>
          </a:p>
        </p:txBody>
      </p:sp>
      <p:sp>
        <p:nvSpPr>
          <p:cNvPr id="17" name="16 CuadroTexto"/>
          <p:cNvSpPr txBox="1"/>
          <p:nvPr/>
        </p:nvSpPr>
        <p:spPr>
          <a:xfrm>
            <a:off x="0" y="0"/>
            <a:ext cx="9144000" cy="67468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es-AR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Calibri"/>
                <a:cs typeface="Times New Roman"/>
              </a:rPr>
              <a:t>METABOLISMO</a:t>
            </a:r>
          </a:p>
        </p:txBody>
      </p:sp>
      <p:sp>
        <p:nvSpPr>
          <p:cNvPr id="19464" name="17 CuadroTexto"/>
          <p:cNvSpPr txBox="1">
            <a:spLocks noChangeArrowheads="1"/>
          </p:cNvSpPr>
          <p:nvPr/>
        </p:nvSpPr>
        <p:spPr bwMode="auto">
          <a:xfrm>
            <a:off x="785813" y="5903913"/>
            <a:ext cx="764381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_tradnl" sz="1400" b="1"/>
              <a:t>(Anabolismo: del griego </a:t>
            </a:r>
            <a:r>
              <a:rPr lang="es-ES_tradnl" sz="1400" b="1" i="1"/>
              <a:t>ana </a:t>
            </a:r>
            <a:r>
              <a:rPr lang="es-ES_tradnl" sz="1400" b="1"/>
              <a:t>“hacia arriba” y </a:t>
            </a:r>
            <a:r>
              <a:rPr lang="es-ES_tradnl" sz="1400" b="1" i="1"/>
              <a:t>ballein </a:t>
            </a:r>
            <a:r>
              <a:rPr lang="es-ES_tradnl" sz="1400" b="1"/>
              <a:t>“lanzar”)</a:t>
            </a:r>
          </a:p>
          <a:p>
            <a:pPr algn="ctr"/>
            <a:r>
              <a:rPr lang="es-ES_tradnl" sz="1400" b="1"/>
              <a:t>(Catabolismo: del griego </a:t>
            </a:r>
            <a:r>
              <a:rPr lang="es-ES_tradnl" sz="1400" b="1" i="1"/>
              <a:t>kata </a:t>
            </a:r>
            <a:r>
              <a:rPr lang="es-ES_tradnl" sz="1400" b="1"/>
              <a:t>“hacia abajo” y </a:t>
            </a:r>
            <a:r>
              <a:rPr lang="es-ES_tradnl" sz="1400" b="1" i="1"/>
              <a:t>ballein </a:t>
            </a:r>
            <a:r>
              <a:rPr lang="es-ES_tradnl" sz="1400" b="1"/>
              <a:t>“lanzar”)</a:t>
            </a:r>
          </a:p>
          <a:p>
            <a:pPr algn="ctr"/>
            <a:endParaRPr lang="es-ES_tradnl" sz="1400" b="1"/>
          </a:p>
          <a:p>
            <a:pPr algn="ctr"/>
            <a:endParaRPr lang="es-AR" sz="1400"/>
          </a:p>
        </p:txBody>
      </p:sp>
      <p:sp>
        <p:nvSpPr>
          <p:cNvPr id="19" name="18 CuadroTexto"/>
          <p:cNvSpPr txBox="1">
            <a:spLocks noChangeArrowheads="1"/>
          </p:cNvSpPr>
          <p:nvPr/>
        </p:nvSpPr>
        <p:spPr bwMode="auto">
          <a:xfrm>
            <a:off x="1125538" y="5715000"/>
            <a:ext cx="6661150" cy="923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/>
              <a:t>                                                                                                     </a:t>
            </a:r>
          </a:p>
          <a:p>
            <a:endParaRPr lang="es-ES_tradnl"/>
          </a:p>
          <a:p>
            <a:endParaRPr lang="es-AR"/>
          </a:p>
        </p:txBody>
      </p:sp>
      <p:sp>
        <p:nvSpPr>
          <p:cNvPr id="20" name="19 CuadroTexto"/>
          <p:cNvSpPr txBox="1"/>
          <p:nvPr/>
        </p:nvSpPr>
        <p:spPr>
          <a:xfrm>
            <a:off x="7042143" y="0"/>
            <a:ext cx="2101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b="1" i="1" dirty="0" smtClean="0">
                <a:solidFill>
                  <a:srgbClr val="FF3399"/>
                </a:solidFill>
                <a:latin typeface="Comic Sans MS" pitchFamily="66" charset="0"/>
              </a:rPr>
              <a:t>Repasemos….</a:t>
            </a:r>
            <a:endParaRPr lang="es-AR" sz="2400" b="1" i="1" dirty="0">
              <a:solidFill>
                <a:srgbClr val="FF33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6" grpId="0"/>
      <p:bldP spid="21517" grpId="0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Text Box 272"/>
          <p:cNvSpPr>
            <a:spLocks/>
          </p:cNvSpPr>
          <p:nvPr/>
        </p:nvSpPr>
        <p:spPr>
          <a:xfrm>
            <a:off x="530225" y="941387"/>
            <a:ext cx="8074025" cy="758825"/>
          </a:xfrm>
          <a:prstGeom prst="rect">
            <a:avLst/>
          </a:prstGeom>
          <a:solidFill>
            <a:srgbClr val="33CCFF"/>
          </a:solidFill>
          <a:ln>
            <a:noFill/>
          </a:ln>
        </p:spPr>
        <p:txBody>
          <a:bodyPr lIns="92075" tIns="46038" rIns="92075" bIns="46038" numCol="1" anchor="ctr"/>
          <a:lstStyle/>
          <a:p>
            <a:pPr marL="0" indent="0" algn="ctr"/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Origen y destinos metabólicos del </a:t>
            </a:r>
            <a:r>
              <a:rPr lang="en-US" sz="2800" b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Acetil-CoA</a:t>
            </a:r>
          </a:p>
        </p:txBody>
      </p:sp>
      <p:grpSp>
        <p:nvGrpSpPr>
          <p:cNvPr id="2" name="Group 273"/>
          <p:cNvGrpSpPr>
            <a:grpSpLocks/>
          </p:cNvGrpSpPr>
          <p:nvPr/>
        </p:nvGrpSpPr>
        <p:grpSpPr>
          <a:xfrm>
            <a:off x="436562" y="2105025"/>
            <a:ext cx="8247063" cy="3792538"/>
            <a:chOff x="189" y="1616"/>
            <a:chExt cx="5195" cy="2389"/>
          </a:xfrm>
        </p:grpSpPr>
        <p:grpSp>
          <p:nvGrpSpPr>
            <p:cNvPr id="3" name="Group 274"/>
            <p:cNvGrpSpPr>
              <a:grpSpLocks/>
            </p:cNvGrpSpPr>
            <p:nvPr/>
          </p:nvGrpSpPr>
          <p:grpSpPr>
            <a:xfrm>
              <a:off x="189" y="2090"/>
              <a:ext cx="5195" cy="1915"/>
              <a:chOff x="189" y="2090"/>
              <a:chExt cx="5195" cy="1915"/>
            </a:xfrm>
          </p:grpSpPr>
          <p:sp>
            <p:nvSpPr>
              <p:cNvPr id="275" name="Text Box 275"/>
              <p:cNvSpPr>
                <a:spLocks/>
              </p:cNvSpPr>
              <p:nvPr/>
            </p:nvSpPr>
            <p:spPr>
              <a:xfrm>
                <a:off x="189" y="2553"/>
                <a:ext cx="1970" cy="64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2075" tIns="46038" rIns="92075" bIns="46038" numCol="1">
                <a:spAutoFit/>
              </a:bodyPr>
              <a:lstStyle/>
              <a:p>
                <a:pPr marL="0" indent="0" algn="ctr"/>
                <a:r>
                  <a:rPr lang="en-US" sz="2000" b="1" dirty="0" smtClean="0">
                    <a:latin typeface="Times New Roman" pitchFamily="18" charset="0"/>
                  </a:rPr>
                  <a:t>3-Hidroxi-3metil-glutaril-CoA</a:t>
                </a:r>
              </a:p>
              <a:p>
                <a:pPr marL="0" indent="0" algn="ctr"/>
                <a:r>
                  <a:rPr lang="en-US" sz="2000" b="1" dirty="0" smtClean="0">
                    <a:latin typeface="Times New Roman" pitchFamily="18" charset="0"/>
                  </a:rPr>
                  <a:t>(HMG-CoA)</a:t>
                </a:r>
              </a:p>
            </p:txBody>
          </p:sp>
          <p:sp>
            <p:nvSpPr>
              <p:cNvPr id="276" name="Text Box 276"/>
              <p:cNvSpPr>
                <a:spLocks/>
              </p:cNvSpPr>
              <p:nvPr/>
            </p:nvSpPr>
            <p:spPr>
              <a:xfrm>
                <a:off x="720" y="2696"/>
                <a:ext cx="404" cy="2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2075" tIns="46038" rIns="92075" bIns="46038" numCol="1">
                <a:spAutoFit/>
              </a:bodyPr>
              <a:lstStyle/>
              <a:p>
                <a:endParaRPr/>
              </a:p>
            </p:txBody>
          </p:sp>
          <p:sp>
            <p:nvSpPr>
              <p:cNvPr id="277" name="Text Box 277"/>
              <p:cNvSpPr>
                <a:spLocks/>
              </p:cNvSpPr>
              <p:nvPr/>
            </p:nvSpPr>
            <p:spPr>
              <a:xfrm>
                <a:off x="326" y="3488"/>
                <a:ext cx="813" cy="2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2075" tIns="46038" rIns="92075" bIns="46038" numCol="1">
                <a:spAutoFit/>
              </a:bodyPr>
              <a:lstStyle/>
              <a:p>
                <a:pPr marL="0" indent="0"/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Colesterol</a:t>
                </a:r>
              </a:p>
            </p:txBody>
          </p:sp>
          <p:sp>
            <p:nvSpPr>
              <p:cNvPr id="278" name="Text Box 278"/>
              <p:cNvSpPr>
                <a:spLocks/>
              </p:cNvSpPr>
              <p:nvPr/>
            </p:nvSpPr>
            <p:spPr>
              <a:xfrm>
                <a:off x="1584" y="3416"/>
                <a:ext cx="1165" cy="44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2075" tIns="46038" rIns="92075" bIns="46038" numCol="1">
                <a:spAutoFit/>
              </a:bodyPr>
              <a:lstStyle/>
              <a:p>
                <a:pPr marL="0" indent="0"/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Cuerpos</a:t>
                </a:r>
              </a:p>
              <a:p>
                <a:pPr marL="0" indent="0"/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cetónicos</a:t>
                </a:r>
              </a:p>
            </p:txBody>
          </p:sp>
          <p:sp>
            <p:nvSpPr>
              <p:cNvPr id="279" name="Text Box 279"/>
              <p:cNvSpPr>
                <a:spLocks/>
              </p:cNvSpPr>
              <p:nvPr/>
            </p:nvSpPr>
            <p:spPr>
              <a:xfrm>
                <a:off x="2929" y="3753"/>
                <a:ext cx="413" cy="25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2075" tIns="46038" rIns="92075" bIns="46038" numCol="1">
                <a:spAutoFit/>
              </a:bodyPr>
              <a:lstStyle/>
              <a:p>
                <a:pPr marL="0" indent="0"/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CO</a:t>
                </a:r>
                <a:r>
                  <a:rPr lang="en-US" sz="2000" b="1" baseline="-25000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2</a:t>
                </a:r>
              </a:p>
            </p:txBody>
          </p:sp>
          <p:sp>
            <p:nvSpPr>
              <p:cNvPr id="280" name="Text Box 280"/>
              <p:cNvSpPr>
                <a:spLocks/>
              </p:cNvSpPr>
              <p:nvPr/>
            </p:nvSpPr>
            <p:spPr>
              <a:xfrm>
                <a:off x="4321" y="2409"/>
                <a:ext cx="1063" cy="25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2075" tIns="46038" rIns="92075" bIns="46038" numCol="1">
                <a:spAutoFit/>
              </a:bodyPr>
              <a:lstStyle/>
              <a:p>
                <a:pPr marL="0" indent="0"/>
                <a:r>
                  <a:rPr lang="en-US" sz="2000" b="1" dirty="0" smtClean="0">
                    <a:solidFill>
                      <a:srgbClr val="0000CC"/>
                    </a:solidFill>
                    <a:latin typeface="Times New Roman" pitchFamily="18" charset="0"/>
                  </a:rPr>
                  <a:t>Acidos grasos</a:t>
                </a:r>
              </a:p>
            </p:txBody>
          </p:sp>
          <p:sp>
            <p:nvSpPr>
              <p:cNvPr id="281" name="Text Box 281"/>
              <p:cNvSpPr>
                <a:spLocks/>
              </p:cNvSpPr>
              <p:nvPr/>
            </p:nvSpPr>
            <p:spPr>
              <a:xfrm>
                <a:off x="3072" y="2744"/>
                <a:ext cx="0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sm" len="sm"/>
              </a:ln>
            </p:spPr>
          </p:sp>
          <p:sp>
            <p:nvSpPr>
              <p:cNvPr id="282" name="Text Box 282"/>
              <p:cNvSpPr>
                <a:spLocks/>
              </p:cNvSpPr>
              <p:nvPr/>
            </p:nvSpPr>
            <p:spPr>
              <a:xfrm flipH="1">
                <a:off x="724" y="3242"/>
                <a:ext cx="192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sm" len="sm"/>
              </a:ln>
            </p:spPr>
          </p:sp>
          <p:sp>
            <p:nvSpPr>
              <p:cNvPr id="283" name="Text Box 283"/>
              <p:cNvSpPr>
                <a:spLocks/>
              </p:cNvSpPr>
              <p:nvPr/>
            </p:nvSpPr>
            <p:spPr>
              <a:xfrm>
                <a:off x="1632" y="3245"/>
                <a:ext cx="240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sm" len="sm"/>
              </a:ln>
            </p:spPr>
          </p:sp>
          <p:sp>
            <p:nvSpPr>
              <p:cNvPr id="284" name="Text Box 284"/>
              <p:cNvSpPr>
                <a:spLocks/>
              </p:cNvSpPr>
              <p:nvPr/>
            </p:nvSpPr>
            <p:spPr>
              <a:xfrm flipH="1">
                <a:off x="2160" y="2696"/>
                <a:ext cx="28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sm" len="sm"/>
              </a:ln>
            </p:spPr>
          </p:sp>
          <p:sp>
            <p:nvSpPr>
              <p:cNvPr id="285" name="Text Box 285"/>
              <p:cNvSpPr>
                <a:spLocks/>
              </p:cNvSpPr>
              <p:nvPr/>
            </p:nvSpPr>
            <p:spPr>
              <a:xfrm>
                <a:off x="2629" y="2941"/>
                <a:ext cx="918" cy="534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0488" tIns="46038" rIns="90488" bIns="46038" numCol="1" anchor="ctr"/>
              <a:lstStyle/>
              <a:p>
                <a:pPr marL="0" indent="0" algn="ctr"/>
                <a:endParaRPr lang="en-US" sz="2000" dirty="0" smtClean="0">
                  <a:solidFill>
                    <a:srgbClr val="FF0000"/>
                  </a:solidFill>
                  <a:latin typeface="Times New Roman" pitchFamily="18" charset="0"/>
                </a:endParaRPr>
              </a:p>
              <a:p>
                <a:pPr marL="0" indent="0" algn="ctr"/>
                <a:r>
                  <a:rPr lang="en-US" sz="2000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Ciclo</a:t>
                </a:r>
              </a:p>
              <a:p>
                <a:pPr marL="0" indent="0" algn="ctr"/>
                <a:r>
                  <a:rPr lang="en-US" sz="2000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Krebs</a:t>
                </a:r>
              </a:p>
              <a:p>
                <a:pPr marL="0" indent="0" algn="ctr"/>
                <a:endParaRPr lang="en-US" sz="2000" dirty="0" smtClean="0">
                  <a:solidFill>
                    <a:srgbClr val="FF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" name="Text Box 286"/>
              <p:cNvSpPr>
                <a:spLocks/>
              </p:cNvSpPr>
              <p:nvPr/>
            </p:nvSpPr>
            <p:spPr>
              <a:xfrm>
                <a:off x="3552" y="2270"/>
                <a:ext cx="751" cy="193"/>
              </a:xfrm>
              <a:custGeom>
                <a:avLst/>
                <a:gdLst/>
                <a:ahLst/>
                <a:cxnLst/>
                <a:rect l="0" t="0" r="r" b="b"/>
                <a:pathLst>
                  <a:path w="750" h="192">
                    <a:moveTo>
                      <a:pt x="0" y="192"/>
                    </a:moveTo>
                    <a:lnTo>
                      <a:pt x="2" y="172"/>
                    </a:lnTo>
                    <a:lnTo>
                      <a:pt x="7" y="153"/>
                    </a:lnTo>
                    <a:lnTo>
                      <a:pt x="15" y="135"/>
                    </a:lnTo>
                    <a:lnTo>
                      <a:pt x="26" y="118"/>
                    </a:lnTo>
                    <a:lnTo>
                      <a:pt x="40" y="100"/>
                    </a:lnTo>
                    <a:lnTo>
                      <a:pt x="56" y="85"/>
                    </a:lnTo>
                    <a:lnTo>
                      <a:pt x="75" y="70"/>
                    </a:lnTo>
                    <a:lnTo>
                      <a:pt x="96" y="56"/>
                    </a:lnTo>
                    <a:lnTo>
                      <a:pt x="119" y="44"/>
                    </a:lnTo>
                    <a:lnTo>
                      <a:pt x="144" y="33"/>
                    </a:lnTo>
                    <a:lnTo>
                      <a:pt x="200" y="15"/>
                    </a:lnTo>
                    <a:lnTo>
                      <a:pt x="230" y="9"/>
                    </a:lnTo>
                    <a:lnTo>
                      <a:pt x="261" y="4"/>
                    </a:lnTo>
                    <a:lnTo>
                      <a:pt x="293" y="1"/>
                    </a:lnTo>
                    <a:lnTo>
                      <a:pt x="327" y="0"/>
                    </a:lnTo>
                    <a:lnTo>
                      <a:pt x="378" y="0"/>
                    </a:lnTo>
                    <a:lnTo>
                      <a:pt x="429" y="2"/>
                    </a:lnTo>
                    <a:lnTo>
                      <a:pt x="478" y="9"/>
                    </a:lnTo>
                    <a:lnTo>
                      <a:pt x="524" y="20"/>
                    </a:lnTo>
                    <a:lnTo>
                      <a:pt x="566" y="35"/>
                    </a:lnTo>
                    <a:lnTo>
                      <a:pt x="604" y="54"/>
                    </a:lnTo>
                    <a:lnTo>
                      <a:pt x="637" y="76"/>
                    </a:lnTo>
                    <a:lnTo>
                      <a:pt x="665" y="100"/>
                    </a:lnTo>
                    <a:lnTo>
                      <a:pt x="676" y="114"/>
                    </a:lnTo>
                    <a:lnTo>
                      <a:pt x="685" y="128"/>
                    </a:lnTo>
                    <a:lnTo>
                      <a:pt x="750" y="128"/>
                    </a:lnTo>
                    <a:lnTo>
                      <a:pt x="679" y="192"/>
                    </a:lnTo>
                    <a:lnTo>
                      <a:pt x="570" y="128"/>
                    </a:lnTo>
                    <a:lnTo>
                      <a:pt x="634" y="128"/>
                    </a:lnTo>
                    <a:lnTo>
                      <a:pt x="615" y="102"/>
                    </a:lnTo>
                    <a:lnTo>
                      <a:pt x="590" y="79"/>
                    </a:lnTo>
                    <a:lnTo>
                      <a:pt x="560" y="58"/>
                    </a:lnTo>
                    <a:lnTo>
                      <a:pt x="525" y="40"/>
                    </a:lnTo>
                    <a:lnTo>
                      <a:pt x="487" y="25"/>
                    </a:lnTo>
                    <a:lnTo>
                      <a:pt x="444" y="13"/>
                    </a:lnTo>
                    <a:lnTo>
                      <a:pt x="399" y="5"/>
                    </a:lnTo>
                    <a:lnTo>
                      <a:pt x="352" y="1"/>
                    </a:lnTo>
                    <a:lnTo>
                      <a:pt x="290" y="7"/>
                    </a:lnTo>
                    <a:lnTo>
                      <a:pt x="233" y="20"/>
                    </a:lnTo>
                    <a:lnTo>
                      <a:pt x="182" y="38"/>
                    </a:lnTo>
                    <a:lnTo>
                      <a:pt x="159" y="49"/>
                    </a:lnTo>
                    <a:lnTo>
                      <a:pt x="138" y="62"/>
                    </a:lnTo>
                    <a:lnTo>
                      <a:pt x="119" y="75"/>
                    </a:lnTo>
                    <a:lnTo>
                      <a:pt x="102" y="90"/>
                    </a:lnTo>
                    <a:lnTo>
                      <a:pt x="87" y="105"/>
                    </a:lnTo>
                    <a:lnTo>
                      <a:pt x="74" y="121"/>
                    </a:lnTo>
                    <a:lnTo>
                      <a:pt x="64" y="138"/>
                    </a:lnTo>
                    <a:lnTo>
                      <a:pt x="57" y="156"/>
                    </a:lnTo>
                    <a:lnTo>
                      <a:pt x="53" y="174"/>
                    </a:lnTo>
                    <a:lnTo>
                      <a:pt x="51" y="192"/>
                    </a:lnTo>
                  </a:path>
                </a:pathLst>
              </a:custGeom>
              <a:solidFill>
                <a:schemeClr val="folHlink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numCol="1"/>
              <a:lstStyle/>
              <a:p>
                <a:endParaRPr/>
              </a:p>
            </p:txBody>
          </p:sp>
          <p:sp>
            <p:nvSpPr>
              <p:cNvPr id="287" name="Text Box 287"/>
              <p:cNvSpPr>
                <a:spLocks/>
              </p:cNvSpPr>
              <p:nvPr/>
            </p:nvSpPr>
            <p:spPr>
              <a:xfrm>
                <a:off x="3617" y="2680"/>
                <a:ext cx="797" cy="261"/>
              </a:xfrm>
              <a:custGeom>
                <a:avLst/>
                <a:gdLst/>
                <a:ahLst/>
                <a:cxnLst/>
                <a:rect l="0" t="0" r="r" b="b"/>
                <a:pathLst>
                  <a:path w="796" h="260">
                    <a:moveTo>
                      <a:pt x="796" y="38"/>
                    </a:moveTo>
                    <a:lnTo>
                      <a:pt x="793" y="62"/>
                    </a:lnTo>
                    <a:lnTo>
                      <a:pt x="786" y="86"/>
                    </a:lnTo>
                    <a:lnTo>
                      <a:pt x="776" y="108"/>
                    </a:lnTo>
                    <a:lnTo>
                      <a:pt x="763" y="130"/>
                    </a:lnTo>
                    <a:lnTo>
                      <a:pt x="747" y="150"/>
                    </a:lnTo>
                    <a:lnTo>
                      <a:pt x="729" y="169"/>
                    </a:lnTo>
                    <a:lnTo>
                      <a:pt x="708" y="186"/>
                    </a:lnTo>
                    <a:lnTo>
                      <a:pt x="684" y="202"/>
                    </a:lnTo>
                    <a:lnTo>
                      <a:pt x="658" y="216"/>
                    </a:lnTo>
                    <a:lnTo>
                      <a:pt x="631" y="228"/>
                    </a:lnTo>
                    <a:lnTo>
                      <a:pt x="601" y="239"/>
                    </a:lnTo>
                    <a:lnTo>
                      <a:pt x="570" y="247"/>
                    </a:lnTo>
                    <a:lnTo>
                      <a:pt x="537" y="254"/>
                    </a:lnTo>
                    <a:lnTo>
                      <a:pt x="504" y="258"/>
                    </a:lnTo>
                    <a:lnTo>
                      <a:pt x="469" y="260"/>
                    </a:lnTo>
                    <a:lnTo>
                      <a:pt x="433" y="259"/>
                    </a:lnTo>
                    <a:lnTo>
                      <a:pt x="393" y="257"/>
                    </a:lnTo>
                    <a:lnTo>
                      <a:pt x="340" y="251"/>
                    </a:lnTo>
                    <a:lnTo>
                      <a:pt x="289" y="241"/>
                    </a:lnTo>
                    <a:lnTo>
                      <a:pt x="241" y="225"/>
                    </a:lnTo>
                    <a:lnTo>
                      <a:pt x="197" y="205"/>
                    </a:lnTo>
                    <a:lnTo>
                      <a:pt x="158" y="180"/>
                    </a:lnTo>
                    <a:lnTo>
                      <a:pt x="124" y="152"/>
                    </a:lnTo>
                    <a:lnTo>
                      <a:pt x="95" y="121"/>
                    </a:lnTo>
                    <a:lnTo>
                      <a:pt x="74" y="86"/>
                    </a:lnTo>
                    <a:lnTo>
                      <a:pt x="0" y="83"/>
                    </a:lnTo>
                    <a:lnTo>
                      <a:pt x="75" y="0"/>
                    </a:lnTo>
                    <a:lnTo>
                      <a:pt x="187" y="93"/>
                    </a:lnTo>
                    <a:lnTo>
                      <a:pt x="113" y="88"/>
                    </a:lnTo>
                    <a:lnTo>
                      <a:pt x="134" y="121"/>
                    </a:lnTo>
                    <a:lnTo>
                      <a:pt x="160" y="151"/>
                    </a:lnTo>
                    <a:lnTo>
                      <a:pt x="192" y="178"/>
                    </a:lnTo>
                    <a:lnTo>
                      <a:pt x="229" y="202"/>
                    </a:lnTo>
                    <a:lnTo>
                      <a:pt x="270" y="222"/>
                    </a:lnTo>
                    <a:lnTo>
                      <a:pt x="314" y="239"/>
                    </a:lnTo>
                    <a:lnTo>
                      <a:pt x="363" y="250"/>
                    </a:lnTo>
                    <a:lnTo>
                      <a:pt x="413" y="257"/>
                    </a:lnTo>
                    <a:lnTo>
                      <a:pt x="448" y="257"/>
                    </a:lnTo>
                    <a:lnTo>
                      <a:pt x="481" y="254"/>
                    </a:lnTo>
                    <a:lnTo>
                      <a:pt x="513" y="249"/>
                    </a:lnTo>
                    <a:lnTo>
                      <a:pt x="545" y="242"/>
                    </a:lnTo>
                    <a:lnTo>
                      <a:pt x="574" y="233"/>
                    </a:lnTo>
                    <a:lnTo>
                      <a:pt x="602" y="222"/>
                    </a:lnTo>
                    <a:lnTo>
                      <a:pt x="628" y="209"/>
                    </a:lnTo>
                    <a:lnTo>
                      <a:pt x="652" y="195"/>
                    </a:lnTo>
                    <a:lnTo>
                      <a:pt x="675" y="180"/>
                    </a:lnTo>
                    <a:lnTo>
                      <a:pt x="694" y="163"/>
                    </a:lnTo>
                    <a:lnTo>
                      <a:pt x="712" y="144"/>
                    </a:lnTo>
                    <a:lnTo>
                      <a:pt x="727" y="124"/>
                    </a:lnTo>
                    <a:lnTo>
                      <a:pt x="739" y="104"/>
                    </a:lnTo>
                    <a:lnTo>
                      <a:pt x="748" y="82"/>
                    </a:lnTo>
                    <a:lnTo>
                      <a:pt x="754" y="59"/>
                    </a:lnTo>
                    <a:lnTo>
                      <a:pt x="757" y="36"/>
                    </a:lnTo>
                  </a:path>
                </a:pathLst>
              </a:custGeom>
              <a:solidFill>
                <a:schemeClr val="folHlink"/>
              </a:solidFill>
              <a:ln w="12700" cap="rnd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numCol="1"/>
              <a:lstStyle/>
              <a:p>
                <a:endParaRPr/>
              </a:p>
            </p:txBody>
          </p:sp>
          <p:sp>
            <p:nvSpPr>
              <p:cNvPr id="288" name="Text Box 288"/>
              <p:cNvSpPr>
                <a:spLocks/>
              </p:cNvSpPr>
              <p:nvPr/>
            </p:nvSpPr>
            <p:spPr>
              <a:xfrm>
                <a:off x="3501" y="2090"/>
                <a:ext cx="678" cy="246"/>
              </a:xfrm>
              <a:prstGeom prst="ellipse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0488" tIns="46038" rIns="90488" bIns="46038" numCol="1" anchor="ctr"/>
              <a:lstStyle/>
              <a:p>
                <a:pPr marL="0" indent="0" algn="ctr"/>
                <a:r>
                  <a:rPr lang="en-US" sz="1600" b="1" dirty="0" smtClean="0">
                    <a:latin typeface="Times New Roman" pitchFamily="18" charset="0"/>
                  </a:rPr>
                  <a:t>Biosíntesis</a:t>
                </a:r>
              </a:p>
            </p:txBody>
          </p:sp>
          <p:sp>
            <p:nvSpPr>
              <p:cNvPr id="289" name="Text Box 289"/>
              <p:cNvSpPr>
                <a:spLocks/>
              </p:cNvSpPr>
              <p:nvPr/>
            </p:nvSpPr>
            <p:spPr>
              <a:xfrm>
                <a:off x="3736" y="2924"/>
                <a:ext cx="678" cy="246"/>
              </a:xfrm>
              <a:prstGeom prst="ellipse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0488" tIns="46038" rIns="90488" bIns="46038" numCol="1" anchor="ctr"/>
              <a:lstStyle/>
              <a:p>
                <a:pPr marL="0" indent="0" algn="ctr"/>
                <a:r>
                  <a:rPr lang="en-US" sz="1600" b="1" dirty="0" smtClean="0">
                    <a:latin typeface="Times New Roman" pitchFamily="18" charset="0"/>
                  </a:rPr>
                  <a:t>Degradación</a:t>
                </a:r>
              </a:p>
            </p:txBody>
          </p:sp>
          <p:sp>
            <p:nvSpPr>
              <p:cNvPr id="290" name="Text Box 290"/>
              <p:cNvSpPr>
                <a:spLocks/>
              </p:cNvSpPr>
              <p:nvPr/>
            </p:nvSpPr>
            <p:spPr>
              <a:xfrm>
                <a:off x="3120" y="3512"/>
                <a:ext cx="0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sm" len="sm"/>
              </a:ln>
            </p:spPr>
          </p:sp>
          <p:sp>
            <p:nvSpPr>
              <p:cNvPr id="291" name="Text Box 291"/>
              <p:cNvSpPr>
                <a:spLocks/>
              </p:cNvSpPr>
              <p:nvPr/>
            </p:nvSpPr>
            <p:spPr>
              <a:xfrm>
                <a:off x="3964" y="3269"/>
                <a:ext cx="1062" cy="45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0488" tIns="46038" rIns="90488" bIns="46038" numCol="1">
                <a:spAutoFit/>
              </a:bodyPr>
              <a:lstStyle/>
              <a:p>
                <a:pPr marL="0" indent="0">
                  <a:spcBef>
                    <a:spcPct val="50000"/>
                  </a:spcBef>
                </a:pPr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Aminoácidos cetogénicos</a:t>
                </a:r>
              </a:p>
            </p:txBody>
          </p:sp>
          <p:sp>
            <p:nvSpPr>
              <p:cNvPr id="292" name="Text Box 292"/>
              <p:cNvSpPr>
                <a:spLocks/>
              </p:cNvSpPr>
              <p:nvPr/>
            </p:nvSpPr>
            <p:spPr>
              <a:xfrm flipH="1" flipV="1">
                <a:off x="3388" y="2765"/>
                <a:ext cx="576" cy="62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 type="none" w="sm" len="sm"/>
                <a:tailEnd type="stealth" w="sm" len="sm"/>
              </a:ln>
            </p:spPr>
          </p:sp>
        </p:grpSp>
        <p:sp>
          <p:nvSpPr>
            <p:cNvPr id="293" name="Text Box 293"/>
            <p:cNvSpPr>
              <a:spLocks/>
            </p:cNvSpPr>
            <p:nvPr/>
          </p:nvSpPr>
          <p:spPr>
            <a:xfrm>
              <a:off x="2552" y="1616"/>
              <a:ext cx="979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2075" tIns="46038" rIns="92075" bIns="46038" numCol="1">
              <a:spAutoFit/>
            </a:bodyPr>
            <a:lstStyle/>
            <a:p>
              <a:pPr marL="0" indent="0"/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</a:rPr>
                <a:t>PIRUVATO</a:t>
              </a:r>
            </a:p>
          </p:txBody>
        </p:sp>
        <p:sp>
          <p:nvSpPr>
            <p:cNvPr id="294" name="Text Box 294"/>
            <p:cNvSpPr>
              <a:spLocks/>
            </p:cNvSpPr>
            <p:nvPr/>
          </p:nvSpPr>
          <p:spPr>
            <a:xfrm>
              <a:off x="2345" y="2432"/>
              <a:ext cx="1304" cy="291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2075" tIns="46038" rIns="92075" bIns="46038" numCol="1">
              <a:spAutoFit/>
            </a:bodyPr>
            <a:lstStyle/>
            <a:p>
              <a:pPr marL="0" indent="0"/>
              <a:r>
                <a:rPr lang="en-US" sz="24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ACETIL-CoA</a:t>
              </a:r>
            </a:p>
          </p:txBody>
        </p:sp>
        <p:sp>
          <p:nvSpPr>
            <p:cNvPr id="295" name="Text Box 295"/>
            <p:cNvSpPr>
              <a:spLocks/>
            </p:cNvSpPr>
            <p:nvPr/>
          </p:nvSpPr>
          <p:spPr>
            <a:xfrm>
              <a:off x="3079" y="1999"/>
              <a:ext cx="0" cy="3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sm" len="sm"/>
            </a:ln>
          </p:spPr>
        </p:sp>
        <p:sp>
          <p:nvSpPr>
            <p:cNvPr id="296" name="Text Box 296"/>
            <p:cNvSpPr>
              <a:spLocks/>
            </p:cNvSpPr>
            <p:nvPr/>
          </p:nvSpPr>
          <p:spPr>
            <a:xfrm>
              <a:off x="3095" y="2090"/>
              <a:ext cx="419" cy="2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2075" tIns="46038" rIns="92075" bIns="46038" numCol="1">
              <a:spAutoFit/>
            </a:bodyPr>
            <a:lstStyle/>
            <a:p>
              <a:pPr marL="0" indent="0"/>
              <a:r>
                <a:rPr lang="en-US" sz="1800" b="1" dirty="0" smtClean="0">
                  <a:solidFill>
                    <a:srgbClr val="FF3300"/>
                  </a:solidFill>
                  <a:latin typeface="Times New Roman" pitchFamily="18" charset="0"/>
                </a:rPr>
                <a:t>CO</a:t>
              </a:r>
              <a:r>
                <a:rPr lang="en-US" sz="1800" b="1" baseline="-25000" dirty="0" smtClean="0">
                  <a:solidFill>
                    <a:srgbClr val="FF3300"/>
                  </a:solidFill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297" name="Text Box 297"/>
            <p:cNvSpPr>
              <a:spLocks/>
            </p:cNvSpPr>
            <p:nvPr/>
          </p:nvSpPr>
          <p:spPr>
            <a:xfrm>
              <a:off x="3102" y="1990"/>
              <a:ext cx="191" cy="164"/>
            </a:xfrm>
            <a:custGeom>
              <a:avLst/>
              <a:gdLst/>
              <a:ahLst/>
              <a:cxnLst/>
              <a:rect l="0" t="0" r="r" b="b"/>
              <a:pathLst>
                <a:path w="190" h="163">
                  <a:moveTo>
                    <a:pt x="0" y="97"/>
                  </a:moveTo>
                  <a:lnTo>
                    <a:pt x="13" y="73"/>
                  </a:lnTo>
                  <a:lnTo>
                    <a:pt x="28" y="52"/>
                  </a:lnTo>
                  <a:lnTo>
                    <a:pt x="43" y="34"/>
                  </a:lnTo>
                  <a:lnTo>
                    <a:pt x="59" y="19"/>
                  </a:lnTo>
                  <a:lnTo>
                    <a:pt x="76" y="8"/>
                  </a:lnTo>
                  <a:lnTo>
                    <a:pt x="91" y="2"/>
                  </a:lnTo>
                  <a:lnTo>
                    <a:pt x="106" y="0"/>
                  </a:lnTo>
                  <a:lnTo>
                    <a:pt x="119" y="3"/>
                  </a:lnTo>
                  <a:lnTo>
                    <a:pt x="154" y="20"/>
                  </a:lnTo>
                  <a:lnTo>
                    <a:pt x="163" y="26"/>
                  </a:lnTo>
                  <a:lnTo>
                    <a:pt x="170" y="35"/>
                  </a:lnTo>
                  <a:lnTo>
                    <a:pt x="175" y="46"/>
                  </a:lnTo>
                  <a:lnTo>
                    <a:pt x="178" y="59"/>
                  </a:lnTo>
                  <a:lnTo>
                    <a:pt x="180" y="74"/>
                  </a:lnTo>
                  <a:lnTo>
                    <a:pt x="179" y="91"/>
                  </a:lnTo>
                  <a:lnTo>
                    <a:pt x="177" y="110"/>
                  </a:lnTo>
                  <a:lnTo>
                    <a:pt x="172" y="129"/>
                  </a:lnTo>
                  <a:lnTo>
                    <a:pt x="190" y="137"/>
                  </a:lnTo>
                  <a:lnTo>
                    <a:pt x="139" y="163"/>
                  </a:lnTo>
                  <a:lnTo>
                    <a:pt x="120" y="104"/>
                  </a:lnTo>
                  <a:lnTo>
                    <a:pt x="138" y="113"/>
                  </a:lnTo>
                  <a:lnTo>
                    <a:pt x="144" y="83"/>
                  </a:lnTo>
                  <a:lnTo>
                    <a:pt x="145" y="57"/>
                  </a:lnTo>
                  <a:lnTo>
                    <a:pt x="142" y="35"/>
                  </a:lnTo>
                  <a:lnTo>
                    <a:pt x="134" y="17"/>
                  </a:lnTo>
                  <a:lnTo>
                    <a:pt x="122" y="20"/>
                  </a:lnTo>
                  <a:lnTo>
                    <a:pt x="108" y="26"/>
                  </a:lnTo>
                  <a:lnTo>
                    <a:pt x="95" y="35"/>
                  </a:lnTo>
                  <a:lnTo>
                    <a:pt x="82" y="46"/>
                  </a:lnTo>
                  <a:lnTo>
                    <a:pt x="69" y="60"/>
                  </a:lnTo>
                  <a:lnTo>
                    <a:pt x="57" y="76"/>
                  </a:lnTo>
                  <a:lnTo>
                    <a:pt x="45" y="94"/>
                  </a:lnTo>
                  <a:lnTo>
                    <a:pt x="35" y="114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 numCol="1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260350"/>
            <a:ext cx="7769225" cy="1139825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ap="flat">
            <a:solidFill>
              <a:schemeClr val="tx1"/>
            </a:solidFill>
          </a:ln>
        </p:spPr>
        <p:txBody>
          <a:bodyPr lIns="90488" tIns="44450" rIns="90488" bIns="4445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" sz="3200" smtClean="0">
                <a:solidFill>
                  <a:srgbClr val="0000FF"/>
                </a:solidFill>
              </a:rPr>
              <a:t>Procedencia de la Acetil-CoA</a:t>
            </a: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3348038" y="4349750"/>
            <a:ext cx="2219325" cy="4591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ACETIL-CoA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5487988" y="3055938"/>
            <a:ext cx="2130425" cy="4667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" sz="2400" b="1">
                <a:solidFill>
                  <a:schemeClr val="bg1"/>
                </a:solidFill>
                <a:latin typeface="Arial" charset="0"/>
              </a:rPr>
              <a:t>Aminoácidos</a:t>
            </a: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1220788" y="3132138"/>
            <a:ext cx="1825625" cy="4667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" sz="2400" b="1">
                <a:solidFill>
                  <a:schemeClr val="bg1"/>
                </a:solidFill>
                <a:latin typeface="Arial" charset="0"/>
              </a:rPr>
              <a:t>PIRUVATO</a:t>
            </a: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1144588" y="5494338"/>
            <a:ext cx="2435225" cy="83185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" sz="2400" b="1">
                <a:solidFill>
                  <a:schemeClr val="bg1"/>
                </a:solidFill>
                <a:latin typeface="Symbol" pitchFamily="18" charset="2"/>
              </a:rPr>
              <a:t>b</a:t>
            </a:r>
            <a:r>
              <a:rPr lang="es-ES" sz="2400" b="1">
                <a:solidFill>
                  <a:schemeClr val="bg1"/>
                </a:solidFill>
                <a:latin typeface="Arial" charset="0"/>
              </a:rPr>
              <a:t>-Oxidación de ácidos grasos</a:t>
            </a:r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5716588" y="5494338"/>
            <a:ext cx="1825625" cy="83185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" sz="2400" b="1" dirty="0">
                <a:solidFill>
                  <a:schemeClr val="bg1"/>
                </a:solidFill>
                <a:latin typeface="Arial" charset="0"/>
              </a:rPr>
              <a:t>Cuerpos </a:t>
            </a:r>
            <a:r>
              <a:rPr lang="es-ES" sz="2400" b="1" dirty="0" err="1">
                <a:solidFill>
                  <a:schemeClr val="bg1"/>
                </a:solidFill>
                <a:latin typeface="Arial" charset="0"/>
              </a:rPr>
              <a:t>cetónicos</a:t>
            </a:r>
            <a:endParaRPr lang="es-ES" sz="24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auto">
          <a:xfrm>
            <a:off x="3048000" y="3663950"/>
            <a:ext cx="533400" cy="6096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 flipH="1">
            <a:off x="5564188" y="3624263"/>
            <a:ext cx="530225" cy="612775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32" name="Line 12"/>
          <p:cNvSpPr>
            <a:spLocks noChangeShapeType="1"/>
          </p:cNvSpPr>
          <p:nvPr/>
        </p:nvSpPr>
        <p:spPr bwMode="auto">
          <a:xfrm flipV="1">
            <a:off x="2868613" y="4916488"/>
            <a:ext cx="663575" cy="466725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33" name="Line 13"/>
          <p:cNvSpPr>
            <a:spLocks noChangeShapeType="1"/>
          </p:cNvSpPr>
          <p:nvPr/>
        </p:nvSpPr>
        <p:spPr bwMode="auto">
          <a:xfrm flipH="1" flipV="1">
            <a:off x="5729288" y="4799013"/>
            <a:ext cx="657225" cy="473075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992188" y="1760538"/>
            <a:ext cx="1901825" cy="83185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" sz="2400" b="1">
                <a:solidFill>
                  <a:schemeClr val="bg1"/>
                </a:solidFill>
                <a:latin typeface="Arial" charset="0"/>
              </a:rPr>
              <a:t>Hidratos de Carbono</a:t>
            </a:r>
          </a:p>
        </p:txBody>
      </p:sp>
      <p:sp>
        <p:nvSpPr>
          <p:cNvPr id="22543" name="Line 15"/>
          <p:cNvSpPr>
            <a:spLocks noChangeShapeType="1"/>
          </p:cNvSpPr>
          <p:nvPr/>
        </p:nvSpPr>
        <p:spPr bwMode="auto">
          <a:xfrm>
            <a:off x="1905000" y="2667000"/>
            <a:ext cx="0" cy="457200"/>
          </a:xfrm>
          <a:prstGeom prst="line">
            <a:avLst/>
          </a:prstGeom>
          <a:noFill/>
          <a:ln w="25400">
            <a:solidFill>
              <a:schemeClr val="bg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44" name="Line 16"/>
          <p:cNvSpPr>
            <a:spLocks noChangeShapeType="1"/>
          </p:cNvSpPr>
          <p:nvPr/>
        </p:nvSpPr>
        <p:spPr bwMode="auto">
          <a:xfrm flipH="1">
            <a:off x="3200400" y="3352800"/>
            <a:ext cx="2133600" cy="0"/>
          </a:xfrm>
          <a:prstGeom prst="line">
            <a:avLst/>
          </a:prstGeom>
          <a:noFill/>
          <a:ln w="25400">
            <a:solidFill>
              <a:schemeClr val="bg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animBg="1"/>
      <p:bldP spid="22535" grpId="0" animBg="1"/>
      <p:bldP spid="22536" grpId="0" animBg="1"/>
      <p:bldP spid="22537" grpId="0" animBg="1"/>
      <p:bldP spid="22542" grpId="0" animBg="1"/>
      <p:bldP spid="22543" grpId="0" animBg="1"/>
      <p:bldP spid="2254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8900" y="-246063"/>
            <a:ext cx="8564563" cy="738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://html.rincondelvago.com/0002524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571500"/>
            <a:ext cx="5715000" cy="603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4" y="714356"/>
            <a:ext cx="8858280" cy="857256"/>
          </a:xfr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sz="32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TEMA 13</a:t>
            </a:r>
            <a:br>
              <a:rPr lang="es-ES_tradnl" sz="32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r>
              <a:rPr lang="es-ES_tradnl" sz="32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INTEGRACIÓN METABÓLICA</a:t>
            </a:r>
            <a:endParaRPr lang="es-ES" sz="32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14313" y="0"/>
            <a:ext cx="89296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LIC. NUTRICIÓN </a:t>
            </a:r>
            <a:r>
              <a:rPr lang="es-ES_tradnl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	</a:t>
            </a:r>
            <a:r>
              <a:rPr lang="es-ES_tradnl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          	                      QCA. BIOLÓGICA</a:t>
            </a:r>
            <a:endParaRPr lang="es-AR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214282" y="285728"/>
            <a:ext cx="89297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PROGRAMA ANALITICO Y/O DE EXAMEN</a:t>
            </a:r>
          </a:p>
          <a:p>
            <a:r>
              <a:rPr lang="es-A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 </a:t>
            </a:r>
            <a:endParaRPr lang="es-AR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0" y="1571636"/>
            <a:ext cx="9144000" cy="5214950"/>
          </a:xfrm>
          <a:prstGeom prst="rect">
            <a:avLst/>
          </a:prstGeom>
          <a:solidFill>
            <a:srgbClr val="D1FFF3"/>
          </a:solidFill>
        </p:spPr>
        <p:txBody>
          <a:bodyPr>
            <a:no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Papel regulador del ATP 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Requerimiento de poder reductor</a:t>
            </a:r>
            <a:r>
              <a:rPr kumimoji="0" lang="es-AR" sz="1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en procesos de biosíntesis</a:t>
            </a:r>
            <a:endParaRPr kumimoji="0" lang="es-AR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Regulación enzimática. </a:t>
            </a:r>
          </a:p>
          <a:p>
            <a:pPr marL="36576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kumimoji="0" lang="es-AR" sz="1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Regulación de</a:t>
            </a:r>
            <a:r>
              <a:rPr lang="es-AR" sz="1800" b="1" u="sng" baseline="0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es-AR" sz="1800" b="1" u="sng" dirty="0" smtClean="0">
                <a:latin typeface="Arial" pitchFamily="34" charset="0"/>
                <a:cs typeface="Arial" pitchFamily="34" charset="0"/>
              </a:rPr>
              <a:t> metabolismo-</a:t>
            </a:r>
            <a:r>
              <a:rPr kumimoji="0" lang="es-AR" sz="1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s-AR" sz="18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Puntos 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de control de las principales vías metabólicas: glicólisis, ciclo de </a:t>
            </a:r>
            <a:r>
              <a:rPr kumimoji="0" lang="es-AR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Krebs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, vía de las pentosas, </a:t>
            </a:r>
            <a:r>
              <a:rPr kumimoji="0" lang="es-AR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gluconeogénesis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, metabolismo del glucógeno y 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de lípidos</a:t>
            </a:r>
          </a:p>
          <a:p>
            <a:pPr marL="365760" lvl="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lang="es-AR" sz="1800" b="1" u="sng" dirty="0" smtClean="0">
                <a:latin typeface="Arial" pitchFamily="34" charset="0"/>
                <a:cs typeface="Arial" pitchFamily="34" charset="0"/>
              </a:rPr>
              <a:t>Encrucijadas metabólicas-Conexiones claves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: Glucosa-6-fosfato, </a:t>
            </a:r>
            <a:r>
              <a:rPr lang="es-AR" sz="1800" b="1" dirty="0" err="1" smtClean="0">
                <a:latin typeface="Arial" pitchFamily="34" charset="0"/>
                <a:cs typeface="Arial" pitchFamily="34" charset="0"/>
              </a:rPr>
              <a:t>Piruvato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 y </a:t>
            </a:r>
            <a:r>
              <a:rPr lang="es-AR" sz="1800" b="1" dirty="0" err="1" smtClean="0">
                <a:latin typeface="Arial" pitchFamily="34" charset="0"/>
                <a:cs typeface="Arial" pitchFamily="34" charset="0"/>
              </a:rPr>
              <a:t>Acetil-CoA</a:t>
            </a:r>
            <a:endParaRPr lang="es-AR" sz="1800" b="1" dirty="0" smtClean="0">
              <a:latin typeface="Arial" pitchFamily="34" charset="0"/>
              <a:cs typeface="Arial" pitchFamily="34" charset="0"/>
            </a:endParaRPr>
          </a:p>
          <a:p>
            <a:pPr marL="365760" lvl="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kumimoji="0" lang="es-AR" sz="18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Perfil metabólico de los órganos más importantes</a:t>
            </a: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: hígado, 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músculo, tejido adiposo, </a:t>
            </a: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cerebro.</a:t>
            </a:r>
            <a:endParaRPr kumimoji="0" lang="es-AR" sz="1800" b="1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65760" indent="-256032" fontAlgn="auto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lang="es-AR" sz="1800" b="1" u="sng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Homeostasis de la glucosa: </a:t>
            </a: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Ciclo ayuno-alimentación, nutrición normal. Adaptaciones metabólicas al ayuno, ayuno </a:t>
            </a:r>
            <a:r>
              <a:rPr kumimoji="0" lang="es-A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prolongado,</a:t>
            </a:r>
            <a:r>
              <a:rPr kumimoji="0" lang="es-AR" sz="1800" b="1" i="0" u="none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inanición y </a:t>
            </a: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en el </a:t>
            </a:r>
            <a:r>
              <a:rPr kumimoji="0" lang="es-AR" sz="1800" b="1" i="0" u="none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ejercicio</a:t>
            </a:r>
            <a:r>
              <a:rPr lang="es-A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</a:t>
            </a:r>
            <a:endParaRPr kumimoji="0" lang="es-AR" sz="1800" b="1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uadroTexto"/>
          <p:cNvSpPr txBox="1"/>
          <p:nvPr/>
        </p:nvSpPr>
        <p:spPr>
          <a:xfrm>
            <a:off x="1357290" y="285728"/>
            <a:ext cx="642942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INTERRELACIONES METABÓLICAS </a:t>
            </a:r>
          </a:p>
          <a:p>
            <a:pPr algn="ctr"/>
            <a:r>
              <a:rPr lang="es-E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integración</a:t>
            </a:r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entre todos los </a:t>
            </a:r>
          </a:p>
          <a:p>
            <a:pPr algn="ctr"/>
            <a:r>
              <a:rPr lang="es-ES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ÓRGANOS</a:t>
            </a:r>
          </a:p>
          <a:p>
            <a:endParaRPr lang="es-E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  <a:p>
            <a:pPr algn="ctr"/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usan y generan combustibles </a:t>
            </a:r>
          </a:p>
          <a:p>
            <a:pPr algn="ctr"/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e interactúan</a:t>
            </a:r>
          </a:p>
          <a:p>
            <a:pPr algn="ctr"/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</a:p>
          <a:p>
            <a:pPr algn="ctr"/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para mantener un </a:t>
            </a:r>
            <a:r>
              <a:rPr lang="es-ES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equilibrio dinámico</a:t>
            </a:r>
            <a:r>
              <a:rPr lang="es-E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adecuado a las diversas situaciones metabólicas que enfrenta el organismo en el transcurso </a:t>
            </a:r>
          </a:p>
          <a:p>
            <a:pPr algn="ctr"/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de la vida</a:t>
            </a:r>
            <a:endParaRPr lang="es-A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8" name="7 Flecha abajo"/>
          <p:cNvSpPr/>
          <p:nvPr/>
        </p:nvSpPr>
        <p:spPr>
          <a:xfrm>
            <a:off x="4500562" y="2357430"/>
            <a:ext cx="142876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9" name="8 Flecha abajo"/>
          <p:cNvSpPr/>
          <p:nvPr/>
        </p:nvSpPr>
        <p:spPr>
          <a:xfrm>
            <a:off x="4500562" y="3714752"/>
            <a:ext cx="142876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" y="493827"/>
            <a:ext cx="9144000" cy="563231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sz="2400" b="1" u="sng" dirty="0">
                <a:solidFill>
                  <a:srgbClr val="C00000"/>
                </a:solidFill>
                <a:latin typeface="Berlin Sans FB Demi" pitchFamily="34" charset="0"/>
              </a:rPr>
              <a:t>PERFILES METABÓLICOS DE LOS ÓRGANOS MAS IMPORTANTES</a:t>
            </a:r>
          </a:p>
          <a:p>
            <a:pPr algn="ctr">
              <a:defRPr/>
            </a:pPr>
            <a:endParaRPr lang="es-MX" sz="2000" b="1" dirty="0">
              <a:latin typeface="Berlin Sans FB Demi" pitchFamily="34" charset="0"/>
            </a:endParaRPr>
          </a:p>
          <a:p>
            <a:pPr marL="285750" indent="-285750" algn="ctr">
              <a:defRPr/>
            </a:pPr>
            <a:r>
              <a:rPr lang="es-MX" sz="2000" b="1" dirty="0">
                <a:latin typeface="Berlin Sans FB Demi" pitchFamily="34" charset="0"/>
              </a:rPr>
              <a:t>CADA TEJIDO Y CADA ÓRGANO TIENE UNA FUNCIÓN ESPECIALIZADA QUE SE PONE DE MANIFIESTO </a:t>
            </a:r>
            <a:endParaRPr lang="es-MX" sz="2000" b="1" dirty="0" smtClean="0">
              <a:latin typeface="Berlin Sans FB Demi" pitchFamily="34" charset="0"/>
            </a:endParaRPr>
          </a:p>
          <a:p>
            <a:pPr marL="285750" indent="-285750" algn="ctr">
              <a:defRPr/>
            </a:pPr>
            <a:r>
              <a:rPr lang="es-MX" sz="2000" b="1" dirty="0" smtClean="0">
                <a:latin typeface="Berlin Sans FB Demi" pitchFamily="34" charset="0"/>
              </a:rPr>
              <a:t>EN </a:t>
            </a:r>
            <a:r>
              <a:rPr lang="es-MX" sz="2000" b="1" dirty="0">
                <a:latin typeface="Berlin Sans FB Demi" pitchFamily="34" charset="0"/>
              </a:rPr>
              <a:t>SU ACTIVIDAD </a:t>
            </a:r>
            <a:r>
              <a:rPr lang="es-MX" sz="2000" b="1" dirty="0" smtClean="0">
                <a:latin typeface="Berlin Sans FB Demi" pitchFamily="34" charset="0"/>
              </a:rPr>
              <a:t>METABÓLICA</a:t>
            </a:r>
            <a:endParaRPr lang="es-MX" sz="2000" b="1" dirty="0">
              <a:latin typeface="Berlin Sans FB Demi" pitchFamily="34" charset="0"/>
            </a:endParaRPr>
          </a:p>
          <a:p>
            <a:pPr>
              <a:defRPr/>
            </a:pPr>
            <a:endParaRPr lang="es-MX" sz="2000" b="1" dirty="0">
              <a:latin typeface="Berlin Sans FB Demi" pitchFamily="34" charset="0"/>
            </a:endParaRPr>
          </a:p>
          <a:p>
            <a:pPr marL="285750" indent="-285750">
              <a:buFontTx/>
              <a:buChar char="-"/>
              <a:defRPr/>
            </a:pPr>
            <a:r>
              <a:rPr lang="es-MX" sz="2400" b="1" dirty="0">
                <a:solidFill>
                  <a:srgbClr val="FF0066"/>
                </a:solidFill>
                <a:latin typeface="Berlin Sans FB Demi" pitchFamily="34" charset="0"/>
              </a:rPr>
              <a:t>TEJIDO MUSCULAR </a:t>
            </a:r>
            <a:r>
              <a:rPr lang="es-MX" sz="2000" b="1" dirty="0">
                <a:latin typeface="Berlin Sans FB Demi" pitchFamily="34" charset="0"/>
                <a:sym typeface="Wingdings" pitchFamily="2" charset="2"/>
              </a:rPr>
              <a:t> UTILIZA ENERGÍA METABÓLICA PARA PRODUCIR </a:t>
            </a:r>
            <a:r>
              <a:rPr lang="es-MX" sz="2000" b="1" dirty="0" smtClean="0">
                <a:latin typeface="Berlin Sans FB Demi" pitchFamily="34" charset="0"/>
                <a:sym typeface="Wingdings" pitchFamily="2" charset="2"/>
              </a:rPr>
              <a:t>MOVIMIENTO</a:t>
            </a:r>
            <a:endParaRPr lang="es-MX" sz="2000" b="1" dirty="0">
              <a:latin typeface="Berlin Sans FB Demi" pitchFamily="34" charset="0"/>
              <a:sym typeface="Wingdings" pitchFamily="2" charset="2"/>
            </a:endParaRPr>
          </a:p>
          <a:p>
            <a:pPr marL="285750" indent="-285750">
              <a:buFontTx/>
              <a:buChar char="-"/>
              <a:defRPr/>
            </a:pPr>
            <a:endParaRPr lang="es-MX" sz="2000" b="1" dirty="0">
              <a:latin typeface="Berlin Sans FB Demi" pitchFamily="34" charset="0"/>
              <a:sym typeface="Wingdings" pitchFamily="2" charset="2"/>
            </a:endParaRPr>
          </a:p>
          <a:p>
            <a:pPr marL="285750" indent="-285750">
              <a:buFontTx/>
              <a:buChar char="-"/>
              <a:defRPr/>
            </a:pPr>
            <a:r>
              <a:rPr lang="es-MX" sz="2400" b="1" dirty="0">
                <a:solidFill>
                  <a:srgbClr val="0000CC"/>
                </a:solidFill>
                <a:latin typeface="Berlin Sans FB Demi" pitchFamily="34" charset="0"/>
                <a:sym typeface="Wingdings" pitchFamily="2" charset="2"/>
              </a:rPr>
              <a:t>TEJIDO ADIPOSO </a:t>
            </a:r>
            <a:r>
              <a:rPr lang="es-MX" sz="2000" b="1" dirty="0">
                <a:latin typeface="Berlin Sans FB Demi" pitchFamily="34" charset="0"/>
                <a:sym typeface="Wingdings" pitchFamily="2" charset="2"/>
              </a:rPr>
              <a:t> ALMACENA Y LIBERA GRASAS  USADAS COMO COMBUSTIBLE</a:t>
            </a:r>
          </a:p>
          <a:p>
            <a:pPr marL="285750" indent="-285750">
              <a:buFontTx/>
              <a:buChar char="-"/>
              <a:defRPr/>
            </a:pPr>
            <a:endParaRPr lang="es-MX" sz="2000" b="1" dirty="0">
              <a:latin typeface="Berlin Sans FB Demi" pitchFamily="34" charset="0"/>
              <a:sym typeface="Wingdings" pitchFamily="2" charset="2"/>
            </a:endParaRPr>
          </a:p>
          <a:p>
            <a:pPr marL="285750" indent="-285750">
              <a:buFontTx/>
              <a:buChar char="-"/>
              <a:defRPr/>
            </a:pPr>
            <a:r>
              <a:rPr lang="es-MX" sz="2400" b="1" dirty="0">
                <a:solidFill>
                  <a:srgbClr val="FF6600"/>
                </a:solidFill>
                <a:latin typeface="Berlin Sans FB Demi" pitchFamily="34" charset="0"/>
                <a:sym typeface="Wingdings" pitchFamily="2" charset="2"/>
              </a:rPr>
              <a:t>CEREBRO</a:t>
            </a:r>
            <a:r>
              <a:rPr lang="es-MX" sz="2000" b="1" dirty="0">
                <a:latin typeface="Berlin Sans FB Demi" pitchFamily="34" charset="0"/>
                <a:sym typeface="Wingdings" pitchFamily="2" charset="2"/>
              </a:rPr>
              <a:t>  </a:t>
            </a:r>
            <a:r>
              <a:rPr lang="es-MX" sz="2000" b="1" dirty="0" smtClean="0">
                <a:latin typeface="Berlin Sans FB Demi" pitchFamily="34" charset="0"/>
                <a:sym typeface="Wingdings" pitchFamily="2" charset="2"/>
              </a:rPr>
              <a:t>UTILIZA ENERGÍA METABÓLICA PARA BOMBEAR </a:t>
            </a:r>
            <a:r>
              <a:rPr lang="es-MX" sz="2000" b="1" dirty="0">
                <a:latin typeface="Berlin Sans FB Demi" pitchFamily="34" charset="0"/>
                <a:sym typeface="Wingdings" pitchFamily="2" charset="2"/>
              </a:rPr>
              <a:t>IONES </a:t>
            </a:r>
            <a:r>
              <a:rPr lang="es-MX" sz="2000" b="1" dirty="0" smtClean="0">
                <a:latin typeface="Berlin Sans FB Demi" pitchFamily="34" charset="0"/>
                <a:sym typeface="Wingdings" pitchFamily="2" charset="2"/>
              </a:rPr>
              <a:t>Y </a:t>
            </a:r>
            <a:r>
              <a:rPr lang="es-MX" sz="2000" b="1" dirty="0">
                <a:latin typeface="Berlin Sans FB Demi" pitchFamily="34" charset="0"/>
                <a:sym typeface="Wingdings" pitchFamily="2" charset="2"/>
              </a:rPr>
              <a:t>PRODUCIR SEÑALES </a:t>
            </a:r>
            <a:r>
              <a:rPr lang="es-MX" sz="2000" b="1" dirty="0" smtClean="0">
                <a:latin typeface="Berlin Sans FB Demi" pitchFamily="34" charset="0"/>
                <a:sym typeface="Wingdings" pitchFamily="2" charset="2"/>
              </a:rPr>
              <a:t>ELÉCTRICAS</a:t>
            </a:r>
            <a:endParaRPr lang="es-MX" sz="2000" b="1" dirty="0">
              <a:latin typeface="Berlin Sans FB Demi" pitchFamily="34" charset="0"/>
              <a:sym typeface="Wingdings" pitchFamily="2" charset="2"/>
            </a:endParaRPr>
          </a:p>
          <a:p>
            <a:pPr marL="285750" indent="-285750">
              <a:buFontTx/>
              <a:buChar char="-"/>
              <a:defRPr/>
            </a:pPr>
            <a:endParaRPr lang="es-MX" sz="2000" b="1" dirty="0">
              <a:latin typeface="Berlin Sans FB Demi" pitchFamily="34" charset="0"/>
              <a:sym typeface="Wingdings" pitchFamily="2" charset="2"/>
            </a:endParaRPr>
          </a:p>
          <a:p>
            <a:pPr marL="285750" indent="-285750">
              <a:buFontTx/>
              <a:buChar char="-"/>
              <a:defRPr/>
            </a:pPr>
            <a:r>
              <a:rPr lang="es-MX" sz="2400" b="1" dirty="0">
                <a:solidFill>
                  <a:srgbClr val="FF0000"/>
                </a:solidFill>
                <a:latin typeface="Berlin Sans FB Demi" pitchFamily="34" charset="0"/>
                <a:sym typeface="Wingdings" pitchFamily="2" charset="2"/>
              </a:rPr>
              <a:t>HÍGADO </a:t>
            </a:r>
            <a:r>
              <a:rPr lang="es-MX" sz="2000" b="1" dirty="0">
                <a:latin typeface="Berlin Sans FB Demi" pitchFamily="34" charset="0"/>
                <a:sym typeface="Wingdings" pitchFamily="2" charset="2"/>
              </a:rPr>
              <a:t> PAPEL </a:t>
            </a:r>
            <a:r>
              <a:rPr lang="es-MX" sz="2000" b="1" dirty="0" smtClean="0">
                <a:latin typeface="Berlin Sans FB Demi" pitchFamily="34" charset="0"/>
                <a:sym typeface="Wingdings" pitchFamily="2" charset="2"/>
              </a:rPr>
              <a:t>CENTRAL </a:t>
            </a:r>
            <a:r>
              <a:rPr lang="es-MX" sz="2000" b="1" dirty="0">
                <a:latin typeface="Berlin Sans FB Demi" pitchFamily="34" charset="0"/>
                <a:sym typeface="Wingdings" pitchFamily="2" charset="2"/>
              </a:rPr>
              <a:t> PROCESA Y DISTRIBUYE METABOLITOS A LOS OTROS ÓRGANOS A TRAVÉS DE LA </a:t>
            </a:r>
            <a:r>
              <a:rPr lang="es-MX" sz="2000" b="1" dirty="0" smtClean="0">
                <a:latin typeface="Berlin Sans FB Demi" pitchFamily="34" charset="0"/>
                <a:sym typeface="Wingdings" pitchFamily="2" charset="2"/>
              </a:rPr>
              <a:t>SANGRE</a:t>
            </a:r>
            <a:endParaRPr lang="es-AR" sz="2000" b="1" dirty="0"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 descr="yoooooo_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43182"/>
            <a:ext cx="8991600" cy="3314700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3000364" y="5857892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AR" dirty="0" smtClean="0"/>
              <a:t>Vías metabólicas </a:t>
            </a:r>
            <a:r>
              <a:rPr lang="es-AR" dirty="0" err="1" smtClean="0"/>
              <a:t>princpales</a:t>
            </a:r>
            <a:r>
              <a:rPr lang="es-AR" dirty="0" smtClean="0"/>
              <a:t> en el hígado en absorción. Imagen tomada de Bioquímica 4ta </a:t>
            </a:r>
            <a:r>
              <a:rPr lang="es-AR" dirty="0" err="1" smtClean="0"/>
              <a:t>edicion</a:t>
            </a:r>
            <a:r>
              <a:rPr lang="es-AR" dirty="0" smtClean="0"/>
              <a:t> Champe, Pamela y Richard Harvey</a:t>
            </a:r>
            <a:endParaRPr lang="es-A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Oval 17"/>
          <p:cNvSpPr>
            <a:spLocks noChangeArrowheads="1"/>
          </p:cNvSpPr>
          <p:nvPr/>
        </p:nvSpPr>
        <p:spPr bwMode="auto">
          <a:xfrm>
            <a:off x="3779838" y="5854700"/>
            <a:ext cx="2524125" cy="1003300"/>
          </a:xfrm>
          <a:prstGeom prst="ellipse">
            <a:avLst/>
          </a:prstGeom>
          <a:solidFill>
            <a:srgbClr val="ABFFE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PE">
              <a:solidFill>
                <a:schemeClr val="bg1"/>
              </a:solidFill>
            </a:endParaRPr>
          </a:p>
        </p:txBody>
      </p:sp>
      <p:sp>
        <p:nvSpPr>
          <p:cNvPr id="38915" name="Rectangle 18"/>
          <p:cNvSpPr>
            <a:spLocks noChangeArrowheads="1"/>
          </p:cNvSpPr>
          <p:nvPr/>
        </p:nvSpPr>
        <p:spPr bwMode="auto">
          <a:xfrm>
            <a:off x="3995738" y="6035675"/>
            <a:ext cx="2192337" cy="461963"/>
          </a:xfrm>
          <a:prstGeom prst="rect">
            <a:avLst/>
          </a:prstGeom>
          <a:solidFill>
            <a:srgbClr val="ABFFE9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Ciclo Krebs</a:t>
            </a:r>
          </a:p>
        </p:txBody>
      </p:sp>
      <p:sp>
        <p:nvSpPr>
          <p:cNvPr id="20482" name="Freeform 2"/>
          <p:cNvSpPr>
            <a:spLocks/>
          </p:cNvSpPr>
          <p:nvPr/>
        </p:nvSpPr>
        <p:spPr bwMode="auto">
          <a:xfrm>
            <a:off x="2124075" y="2492375"/>
            <a:ext cx="4292600" cy="2346325"/>
          </a:xfrm>
          <a:custGeom>
            <a:avLst/>
            <a:gdLst>
              <a:gd name="T0" fmla="*/ 2147483647 w 2704"/>
              <a:gd name="T1" fmla="*/ 2147483647 h 1478"/>
              <a:gd name="T2" fmla="*/ 2147483647 w 2704"/>
              <a:gd name="T3" fmla="*/ 2147483647 h 1478"/>
              <a:gd name="T4" fmla="*/ 2147483647 w 2704"/>
              <a:gd name="T5" fmla="*/ 2147483647 h 1478"/>
              <a:gd name="T6" fmla="*/ 2147483647 w 2704"/>
              <a:gd name="T7" fmla="*/ 2147483647 h 1478"/>
              <a:gd name="T8" fmla="*/ 2147483647 w 2704"/>
              <a:gd name="T9" fmla="*/ 2147483647 h 1478"/>
              <a:gd name="T10" fmla="*/ 2147483647 w 2704"/>
              <a:gd name="T11" fmla="*/ 2147483647 h 1478"/>
              <a:gd name="T12" fmla="*/ 2147483647 w 2704"/>
              <a:gd name="T13" fmla="*/ 2147483647 h 1478"/>
              <a:gd name="T14" fmla="*/ 2147483647 w 2704"/>
              <a:gd name="T15" fmla="*/ 2147483647 h 1478"/>
              <a:gd name="T16" fmla="*/ 2147483647 w 2704"/>
              <a:gd name="T17" fmla="*/ 2147483647 h 1478"/>
              <a:gd name="T18" fmla="*/ 2147483647 w 2704"/>
              <a:gd name="T19" fmla="*/ 2147483647 h 1478"/>
              <a:gd name="T20" fmla="*/ 2147483647 w 2704"/>
              <a:gd name="T21" fmla="*/ 2147483647 h 1478"/>
              <a:gd name="T22" fmla="*/ 2147483647 w 2704"/>
              <a:gd name="T23" fmla="*/ 2147483647 h 1478"/>
              <a:gd name="T24" fmla="*/ 2147483647 w 2704"/>
              <a:gd name="T25" fmla="*/ 2147483647 h 1478"/>
              <a:gd name="T26" fmla="*/ 2147483647 w 2704"/>
              <a:gd name="T27" fmla="*/ 2147483647 h 1478"/>
              <a:gd name="T28" fmla="*/ 2147483647 w 2704"/>
              <a:gd name="T29" fmla="*/ 2147483647 h 1478"/>
              <a:gd name="T30" fmla="*/ 2147483647 w 2704"/>
              <a:gd name="T31" fmla="*/ 2147483647 h 1478"/>
              <a:gd name="T32" fmla="*/ 2147483647 w 2704"/>
              <a:gd name="T33" fmla="*/ 2147483647 h 1478"/>
              <a:gd name="T34" fmla="*/ 2147483647 w 2704"/>
              <a:gd name="T35" fmla="*/ 2147483647 h 1478"/>
              <a:gd name="T36" fmla="*/ 2147483647 w 2704"/>
              <a:gd name="T37" fmla="*/ 2147483647 h 1478"/>
              <a:gd name="T38" fmla="*/ 2147483647 w 2704"/>
              <a:gd name="T39" fmla="*/ 2147483647 h 1478"/>
              <a:gd name="T40" fmla="*/ 2147483647 w 2704"/>
              <a:gd name="T41" fmla="*/ 2147483647 h 1478"/>
              <a:gd name="T42" fmla="*/ 2147483647 w 2704"/>
              <a:gd name="T43" fmla="*/ 2147483647 h 1478"/>
              <a:gd name="T44" fmla="*/ 2147483647 w 2704"/>
              <a:gd name="T45" fmla="*/ 2147483647 h 1478"/>
              <a:gd name="T46" fmla="*/ 2147483647 w 2704"/>
              <a:gd name="T47" fmla="*/ 2147483647 h 1478"/>
              <a:gd name="T48" fmla="*/ 2147483647 w 2704"/>
              <a:gd name="T49" fmla="*/ 2147483647 h 1478"/>
              <a:gd name="T50" fmla="*/ 2147483647 w 2704"/>
              <a:gd name="T51" fmla="*/ 2147483647 h 1478"/>
              <a:gd name="T52" fmla="*/ 2147483647 w 2704"/>
              <a:gd name="T53" fmla="*/ 2147483647 h 1478"/>
              <a:gd name="T54" fmla="*/ 2147483647 w 2704"/>
              <a:gd name="T55" fmla="*/ 2147483647 h 1478"/>
              <a:gd name="T56" fmla="*/ 2147483647 w 2704"/>
              <a:gd name="T57" fmla="*/ 2147483647 h 1478"/>
              <a:gd name="T58" fmla="*/ 2147483647 w 2704"/>
              <a:gd name="T59" fmla="*/ 2147483647 h 1478"/>
              <a:gd name="T60" fmla="*/ 2147483647 w 2704"/>
              <a:gd name="T61" fmla="*/ 2147483647 h 1478"/>
              <a:gd name="T62" fmla="*/ 2147483647 w 2704"/>
              <a:gd name="T63" fmla="*/ 2147483647 h 1478"/>
              <a:gd name="T64" fmla="*/ 2147483647 w 2704"/>
              <a:gd name="T65" fmla="*/ 2147483647 h 1478"/>
              <a:gd name="T66" fmla="*/ 2147483647 w 2704"/>
              <a:gd name="T67" fmla="*/ 2147483647 h 1478"/>
              <a:gd name="T68" fmla="*/ 2147483647 w 2704"/>
              <a:gd name="T69" fmla="*/ 2147483647 h 1478"/>
              <a:gd name="T70" fmla="*/ 2147483647 w 2704"/>
              <a:gd name="T71" fmla="*/ 2147483647 h 1478"/>
              <a:gd name="T72" fmla="*/ 2147483647 w 2704"/>
              <a:gd name="T73" fmla="*/ 2147483647 h 1478"/>
              <a:gd name="T74" fmla="*/ 2147483647 w 2704"/>
              <a:gd name="T75" fmla="*/ 2147483647 h 1478"/>
              <a:gd name="T76" fmla="*/ 2147483647 w 2704"/>
              <a:gd name="T77" fmla="*/ 2147483647 h 1478"/>
              <a:gd name="T78" fmla="*/ 2147483647 w 2704"/>
              <a:gd name="T79" fmla="*/ 2147483647 h 1478"/>
              <a:gd name="T80" fmla="*/ 2147483647 w 2704"/>
              <a:gd name="T81" fmla="*/ 2147483647 h 1478"/>
              <a:gd name="T82" fmla="*/ 2147483647 w 2704"/>
              <a:gd name="T83" fmla="*/ 2147483647 h 1478"/>
              <a:gd name="T84" fmla="*/ 2147483647 w 2704"/>
              <a:gd name="T85" fmla="*/ 2147483647 h 1478"/>
              <a:gd name="T86" fmla="*/ 2147483647 w 2704"/>
              <a:gd name="T87" fmla="*/ 2147483647 h 1478"/>
              <a:gd name="T88" fmla="*/ 2147483647 w 2704"/>
              <a:gd name="T89" fmla="*/ 2147483647 h 1478"/>
              <a:gd name="T90" fmla="*/ 2147483647 w 2704"/>
              <a:gd name="T91" fmla="*/ 2147483647 h 1478"/>
              <a:gd name="T92" fmla="*/ 2147483647 w 2704"/>
              <a:gd name="T93" fmla="*/ 2147483647 h 1478"/>
              <a:gd name="T94" fmla="*/ 2147483647 w 2704"/>
              <a:gd name="T95" fmla="*/ 2147483647 h 1478"/>
              <a:gd name="T96" fmla="*/ 2147483647 w 2704"/>
              <a:gd name="T97" fmla="*/ 2147483647 h 1478"/>
              <a:gd name="T98" fmla="*/ 2147483647 w 2704"/>
              <a:gd name="T99" fmla="*/ 2147483647 h 1478"/>
              <a:gd name="T100" fmla="*/ 2147483647 w 2704"/>
              <a:gd name="T101" fmla="*/ 2147483647 h 1478"/>
              <a:gd name="T102" fmla="*/ 2147483647 w 2704"/>
              <a:gd name="T103" fmla="*/ 2147483647 h 1478"/>
              <a:gd name="T104" fmla="*/ 2147483647 w 2704"/>
              <a:gd name="T105" fmla="*/ 2147483647 h 147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704"/>
              <a:gd name="T160" fmla="*/ 0 h 1478"/>
              <a:gd name="T161" fmla="*/ 2704 w 2704"/>
              <a:gd name="T162" fmla="*/ 1478 h 147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704" h="1478">
                <a:moveTo>
                  <a:pt x="52" y="905"/>
                </a:moveTo>
                <a:lnTo>
                  <a:pt x="71" y="837"/>
                </a:lnTo>
                <a:lnTo>
                  <a:pt x="86" y="759"/>
                </a:lnTo>
                <a:lnTo>
                  <a:pt x="101" y="673"/>
                </a:lnTo>
                <a:lnTo>
                  <a:pt x="120" y="584"/>
                </a:lnTo>
                <a:lnTo>
                  <a:pt x="144" y="497"/>
                </a:lnTo>
                <a:lnTo>
                  <a:pt x="176" y="412"/>
                </a:lnTo>
                <a:lnTo>
                  <a:pt x="221" y="336"/>
                </a:lnTo>
                <a:lnTo>
                  <a:pt x="279" y="273"/>
                </a:lnTo>
                <a:lnTo>
                  <a:pt x="355" y="218"/>
                </a:lnTo>
                <a:lnTo>
                  <a:pt x="447" y="168"/>
                </a:lnTo>
                <a:lnTo>
                  <a:pt x="552" y="123"/>
                </a:lnTo>
                <a:lnTo>
                  <a:pt x="665" y="84"/>
                </a:lnTo>
                <a:lnTo>
                  <a:pt x="782" y="52"/>
                </a:lnTo>
                <a:lnTo>
                  <a:pt x="899" y="27"/>
                </a:lnTo>
                <a:lnTo>
                  <a:pt x="1013" y="9"/>
                </a:lnTo>
                <a:lnTo>
                  <a:pt x="1119" y="0"/>
                </a:lnTo>
                <a:lnTo>
                  <a:pt x="1222" y="4"/>
                </a:lnTo>
                <a:lnTo>
                  <a:pt x="1328" y="21"/>
                </a:lnTo>
                <a:lnTo>
                  <a:pt x="1433" y="47"/>
                </a:lnTo>
                <a:lnTo>
                  <a:pt x="1537" y="81"/>
                </a:lnTo>
                <a:lnTo>
                  <a:pt x="1638" y="117"/>
                </a:lnTo>
                <a:lnTo>
                  <a:pt x="1732" y="152"/>
                </a:lnTo>
                <a:lnTo>
                  <a:pt x="1820" y="181"/>
                </a:lnTo>
                <a:lnTo>
                  <a:pt x="1899" y="202"/>
                </a:lnTo>
                <a:lnTo>
                  <a:pt x="1967" y="217"/>
                </a:lnTo>
                <a:lnTo>
                  <a:pt x="2025" y="230"/>
                </a:lnTo>
                <a:lnTo>
                  <a:pt x="2077" y="240"/>
                </a:lnTo>
                <a:lnTo>
                  <a:pt x="2123" y="248"/>
                </a:lnTo>
                <a:lnTo>
                  <a:pt x="2209" y="255"/>
                </a:lnTo>
                <a:lnTo>
                  <a:pt x="2299" y="251"/>
                </a:lnTo>
                <a:lnTo>
                  <a:pt x="2351" y="237"/>
                </a:lnTo>
                <a:lnTo>
                  <a:pt x="2409" y="212"/>
                </a:lnTo>
                <a:lnTo>
                  <a:pt x="2528" y="150"/>
                </a:lnTo>
                <a:lnTo>
                  <a:pt x="2583" y="122"/>
                </a:lnTo>
                <a:lnTo>
                  <a:pt x="2630" y="103"/>
                </a:lnTo>
                <a:lnTo>
                  <a:pt x="2666" y="99"/>
                </a:lnTo>
                <a:lnTo>
                  <a:pt x="2691" y="114"/>
                </a:lnTo>
                <a:lnTo>
                  <a:pt x="2697" y="132"/>
                </a:lnTo>
                <a:lnTo>
                  <a:pt x="2702" y="155"/>
                </a:lnTo>
                <a:lnTo>
                  <a:pt x="2703" y="218"/>
                </a:lnTo>
                <a:lnTo>
                  <a:pt x="2694" y="297"/>
                </a:lnTo>
                <a:lnTo>
                  <a:pt x="2678" y="383"/>
                </a:lnTo>
                <a:lnTo>
                  <a:pt x="2655" y="473"/>
                </a:lnTo>
                <a:lnTo>
                  <a:pt x="2626" y="559"/>
                </a:lnTo>
                <a:lnTo>
                  <a:pt x="2592" y="634"/>
                </a:lnTo>
                <a:lnTo>
                  <a:pt x="2554" y="691"/>
                </a:lnTo>
                <a:lnTo>
                  <a:pt x="2507" y="733"/>
                </a:lnTo>
                <a:lnTo>
                  <a:pt x="2448" y="766"/>
                </a:lnTo>
                <a:lnTo>
                  <a:pt x="2379" y="790"/>
                </a:lnTo>
                <a:lnTo>
                  <a:pt x="2306" y="809"/>
                </a:lnTo>
                <a:lnTo>
                  <a:pt x="2233" y="825"/>
                </a:lnTo>
                <a:lnTo>
                  <a:pt x="2165" y="837"/>
                </a:lnTo>
                <a:lnTo>
                  <a:pt x="2105" y="848"/>
                </a:lnTo>
                <a:lnTo>
                  <a:pt x="2058" y="859"/>
                </a:lnTo>
                <a:lnTo>
                  <a:pt x="2028" y="867"/>
                </a:lnTo>
                <a:lnTo>
                  <a:pt x="2013" y="869"/>
                </a:lnTo>
                <a:lnTo>
                  <a:pt x="2008" y="868"/>
                </a:lnTo>
                <a:lnTo>
                  <a:pt x="2006" y="864"/>
                </a:lnTo>
                <a:lnTo>
                  <a:pt x="2003" y="862"/>
                </a:lnTo>
                <a:lnTo>
                  <a:pt x="1994" y="863"/>
                </a:lnTo>
                <a:lnTo>
                  <a:pt x="1975" y="870"/>
                </a:lnTo>
                <a:lnTo>
                  <a:pt x="1938" y="883"/>
                </a:lnTo>
                <a:lnTo>
                  <a:pt x="1883" y="906"/>
                </a:lnTo>
                <a:lnTo>
                  <a:pt x="1814" y="938"/>
                </a:lnTo>
                <a:lnTo>
                  <a:pt x="1734" y="975"/>
                </a:lnTo>
                <a:lnTo>
                  <a:pt x="1649" y="1016"/>
                </a:lnTo>
                <a:lnTo>
                  <a:pt x="1472" y="1093"/>
                </a:lnTo>
                <a:lnTo>
                  <a:pt x="1390" y="1123"/>
                </a:lnTo>
                <a:lnTo>
                  <a:pt x="1319" y="1144"/>
                </a:lnTo>
                <a:lnTo>
                  <a:pt x="1258" y="1155"/>
                </a:lnTo>
                <a:lnTo>
                  <a:pt x="1201" y="1159"/>
                </a:lnTo>
                <a:lnTo>
                  <a:pt x="1097" y="1149"/>
                </a:lnTo>
                <a:lnTo>
                  <a:pt x="997" y="1134"/>
                </a:lnTo>
                <a:lnTo>
                  <a:pt x="947" y="1132"/>
                </a:lnTo>
                <a:lnTo>
                  <a:pt x="892" y="1134"/>
                </a:lnTo>
                <a:lnTo>
                  <a:pt x="832" y="1142"/>
                </a:lnTo>
                <a:lnTo>
                  <a:pt x="768" y="1152"/>
                </a:lnTo>
                <a:lnTo>
                  <a:pt x="633" y="1177"/>
                </a:lnTo>
                <a:lnTo>
                  <a:pt x="568" y="1192"/>
                </a:lnTo>
                <a:lnTo>
                  <a:pt x="508" y="1208"/>
                </a:lnTo>
                <a:lnTo>
                  <a:pt x="454" y="1224"/>
                </a:lnTo>
                <a:lnTo>
                  <a:pt x="410" y="1242"/>
                </a:lnTo>
                <a:lnTo>
                  <a:pt x="376" y="1262"/>
                </a:lnTo>
                <a:lnTo>
                  <a:pt x="351" y="1285"/>
                </a:lnTo>
                <a:lnTo>
                  <a:pt x="317" y="1334"/>
                </a:lnTo>
                <a:lnTo>
                  <a:pt x="294" y="1383"/>
                </a:lnTo>
                <a:lnTo>
                  <a:pt x="266" y="1419"/>
                </a:lnTo>
                <a:lnTo>
                  <a:pt x="232" y="1441"/>
                </a:lnTo>
                <a:lnTo>
                  <a:pt x="200" y="1455"/>
                </a:lnTo>
                <a:lnTo>
                  <a:pt x="168" y="1463"/>
                </a:lnTo>
                <a:lnTo>
                  <a:pt x="135" y="1465"/>
                </a:lnTo>
                <a:lnTo>
                  <a:pt x="98" y="1470"/>
                </a:lnTo>
                <a:lnTo>
                  <a:pt x="58" y="1477"/>
                </a:lnTo>
                <a:lnTo>
                  <a:pt x="39" y="1474"/>
                </a:lnTo>
                <a:lnTo>
                  <a:pt x="23" y="1465"/>
                </a:lnTo>
                <a:lnTo>
                  <a:pt x="10" y="1447"/>
                </a:lnTo>
                <a:lnTo>
                  <a:pt x="3" y="1419"/>
                </a:lnTo>
                <a:lnTo>
                  <a:pt x="0" y="1374"/>
                </a:lnTo>
                <a:lnTo>
                  <a:pt x="3" y="1315"/>
                </a:lnTo>
                <a:lnTo>
                  <a:pt x="9" y="1243"/>
                </a:lnTo>
                <a:lnTo>
                  <a:pt x="18" y="1167"/>
                </a:lnTo>
                <a:lnTo>
                  <a:pt x="28" y="1089"/>
                </a:lnTo>
                <a:lnTo>
                  <a:pt x="38" y="1017"/>
                </a:lnTo>
                <a:lnTo>
                  <a:pt x="47" y="953"/>
                </a:lnTo>
                <a:lnTo>
                  <a:pt x="52" y="905"/>
                </a:lnTo>
              </a:path>
            </a:pathLst>
          </a:custGeom>
          <a:solidFill>
            <a:srgbClr val="FF3300"/>
          </a:solidFill>
          <a:ln w="508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PE"/>
          </a:p>
        </p:txBody>
      </p:sp>
      <p:sp>
        <p:nvSpPr>
          <p:cNvPr id="30725" name="Rectangle 3"/>
          <p:cNvSpPr>
            <a:spLocks noGrp="1" noChangeArrowheads="1"/>
          </p:cNvSpPr>
          <p:nvPr>
            <p:ph type="title"/>
          </p:nvPr>
        </p:nvSpPr>
        <p:spPr>
          <a:xfrm>
            <a:off x="395288" y="74597"/>
            <a:ext cx="8059737" cy="1139825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ap="flat">
            <a:solidFill>
              <a:schemeClr val="tx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2800" dirty="0" smtClean="0">
                <a:solidFill>
                  <a:schemeClr val="bg1"/>
                </a:solidFill>
              </a:rPr>
              <a:t>Metabolismo de los </a:t>
            </a:r>
            <a:br>
              <a:rPr lang="es-ES_tradnl" sz="2800" dirty="0" smtClean="0">
                <a:solidFill>
                  <a:schemeClr val="bg1"/>
                </a:solidFill>
              </a:rPr>
            </a:br>
            <a:r>
              <a:rPr lang="es-ES_tradnl" sz="2800" dirty="0" smtClean="0">
                <a:solidFill>
                  <a:schemeClr val="bg1"/>
                </a:solidFill>
              </a:rPr>
              <a:t>Ácidos Grasos en el </a:t>
            </a:r>
            <a:r>
              <a:rPr lang="es-ES_tradnl" sz="2800" dirty="0" smtClean="0">
                <a:solidFill>
                  <a:srgbClr val="FF0000"/>
                </a:solidFill>
              </a:rPr>
              <a:t>HÍGADO</a:t>
            </a:r>
          </a:p>
        </p:txBody>
      </p:sp>
      <p:sp>
        <p:nvSpPr>
          <p:cNvPr id="38918" name="Rectangle 4"/>
          <p:cNvSpPr>
            <a:spLocks noChangeArrowheads="1"/>
          </p:cNvSpPr>
          <p:nvPr/>
        </p:nvSpPr>
        <p:spPr bwMode="auto">
          <a:xfrm>
            <a:off x="6516688" y="1557338"/>
            <a:ext cx="2612895" cy="831639"/>
          </a:xfrm>
          <a:prstGeom prst="rect">
            <a:avLst/>
          </a:prstGeom>
          <a:solidFill>
            <a:srgbClr val="ABFFE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 dirty="0">
                <a:solidFill>
                  <a:schemeClr val="bg1"/>
                </a:solidFill>
              </a:rPr>
              <a:t>Lipoproteínas</a:t>
            </a:r>
          </a:p>
          <a:p>
            <a:r>
              <a:rPr lang="es-ES_tradnl" sz="2400" b="1" dirty="0" smtClean="0">
                <a:solidFill>
                  <a:schemeClr val="bg1"/>
                </a:solidFill>
              </a:rPr>
              <a:t>Plasmáticas </a:t>
            </a:r>
            <a:r>
              <a:rPr lang="es-ES_tradnl" sz="1800" b="1" dirty="0" smtClean="0">
                <a:solidFill>
                  <a:schemeClr val="bg1"/>
                </a:solidFill>
              </a:rPr>
              <a:t>(VLDL)</a:t>
            </a:r>
            <a:endParaRPr lang="es-ES_tradnl" sz="1800" b="1" dirty="0">
              <a:solidFill>
                <a:schemeClr val="bg1"/>
              </a:solidFill>
            </a:endParaRPr>
          </a:p>
        </p:txBody>
      </p:sp>
      <p:sp>
        <p:nvSpPr>
          <p:cNvPr id="38919" name="Rectangle 5"/>
          <p:cNvSpPr>
            <a:spLocks noChangeArrowheads="1"/>
          </p:cNvSpPr>
          <p:nvPr/>
        </p:nvSpPr>
        <p:spPr bwMode="auto">
          <a:xfrm>
            <a:off x="6429388" y="2924175"/>
            <a:ext cx="2797175" cy="1200150"/>
          </a:xfrm>
          <a:prstGeom prst="rect">
            <a:avLst/>
          </a:prstGeom>
          <a:solidFill>
            <a:srgbClr val="ABFFE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Acidos grasos (unidos Albúmina) llegan de la sangre</a:t>
            </a:r>
          </a:p>
        </p:txBody>
      </p:sp>
      <p:sp>
        <p:nvSpPr>
          <p:cNvPr id="38920" name="Rectangle 6"/>
          <p:cNvSpPr>
            <a:spLocks noChangeArrowheads="1"/>
          </p:cNvSpPr>
          <p:nvPr/>
        </p:nvSpPr>
        <p:spPr bwMode="auto">
          <a:xfrm>
            <a:off x="5076825" y="4365625"/>
            <a:ext cx="230346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/>
              <a:t>NADH, FADH</a:t>
            </a:r>
            <a:r>
              <a:rPr lang="es-ES_tradnl" sz="2400" b="1" baseline="-25000"/>
              <a:t>2</a:t>
            </a:r>
            <a:endParaRPr lang="es-ES_tradnl" sz="2400" b="1"/>
          </a:p>
        </p:txBody>
      </p:sp>
      <p:sp>
        <p:nvSpPr>
          <p:cNvPr id="38921" name="Rectangle 7"/>
          <p:cNvSpPr>
            <a:spLocks noChangeArrowheads="1"/>
          </p:cNvSpPr>
          <p:nvPr/>
        </p:nvSpPr>
        <p:spPr bwMode="auto">
          <a:xfrm>
            <a:off x="2987675" y="4365625"/>
            <a:ext cx="1655763" cy="406400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000" b="1">
                <a:latin typeface="Symbol" pitchFamily="18" charset="2"/>
              </a:rPr>
              <a:t>b</a:t>
            </a:r>
            <a:r>
              <a:rPr lang="es-ES_tradnl" sz="2000" b="1"/>
              <a:t>-oxidación </a:t>
            </a:r>
          </a:p>
        </p:txBody>
      </p:sp>
      <p:sp>
        <p:nvSpPr>
          <p:cNvPr id="38922" name="Line 8"/>
          <p:cNvSpPr>
            <a:spLocks noChangeShapeType="1"/>
          </p:cNvSpPr>
          <p:nvPr/>
        </p:nvSpPr>
        <p:spPr bwMode="auto">
          <a:xfrm flipV="1">
            <a:off x="5364163" y="2133600"/>
            <a:ext cx="1008062" cy="8842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23" name="Line 9"/>
          <p:cNvSpPr>
            <a:spLocks noChangeShapeType="1"/>
          </p:cNvSpPr>
          <p:nvPr/>
        </p:nvSpPr>
        <p:spPr bwMode="auto">
          <a:xfrm>
            <a:off x="5076825" y="3573463"/>
            <a:ext cx="12954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 type="triangle" w="sm" len="sm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24" name="Rectangle 10"/>
          <p:cNvSpPr>
            <a:spLocks noChangeArrowheads="1"/>
          </p:cNvSpPr>
          <p:nvPr/>
        </p:nvSpPr>
        <p:spPr bwMode="auto">
          <a:xfrm>
            <a:off x="3781425" y="5086350"/>
            <a:ext cx="2157413" cy="469900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 dirty="0">
                <a:solidFill>
                  <a:srgbClr val="FF3300"/>
                </a:solidFill>
              </a:rPr>
              <a:t>ACETIL-</a:t>
            </a:r>
            <a:r>
              <a:rPr lang="es-ES_tradnl" sz="2400" b="1" dirty="0" err="1">
                <a:solidFill>
                  <a:srgbClr val="FF3300"/>
                </a:solidFill>
              </a:rPr>
              <a:t>CoA</a:t>
            </a:r>
            <a:endParaRPr lang="es-ES_tradnl" sz="2400" b="1" dirty="0">
              <a:solidFill>
                <a:srgbClr val="FF3300"/>
              </a:solidFill>
            </a:endParaRPr>
          </a:p>
        </p:txBody>
      </p:sp>
      <p:sp>
        <p:nvSpPr>
          <p:cNvPr id="38925" name="Line 11"/>
          <p:cNvSpPr>
            <a:spLocks noChangeShapeType="1"/>
          </p:cNvSpPr>
          <p:nvPr/>
        </p:nvSpPr>
        <p:spPr bwMode="auto">
          <a:xfrm>
            <a:off x="4716463" y="4005263"/>
            <a:ext cx="0" cy="990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26" name="Line 14"/>
          <p:cNvSpPr>
            <a:spLocks noChangeShapeType="1"/>
          </p:cNvSpPr>
          <p:nvPr/>
        </p:nvSpPr>
        <p:spPr bwMode="auto">
          <a:xfrm flipH="1">
            <a:off x="2771775" y="5373688"/>
            <a:ext cx="914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27" name="Line 15"/>
          <p:cNvSpPr>
            <a:spLocks noChangeShapeType="1"/>
          </p:cNvSpPr>
          <p:nvPr/>
        </p:nvSpPr>
        <p:spPr bwMode="auto">
          <a:xfrm>
            <a:off x="4716463" y="4005263"/>
            <a:ext cx="360362" cy="2873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28" name="Line 16"/>
          <p:cNvSpPr>
            <a:spLocks noChangeShapeType="1"/>
          </p:cNvSpPr>
          <p:nvPr/>
        </p:nvSpPr>
        <p:spPr bwMode="auto">
          <a:xfrm>
            <a:off x="4859338" y="5589588"/>
            <a:ext cx="0" cy="2159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29" name="Line 20"/>
          <p:cNvSpPr>
            <a:spLocks noChangeShapeType="1"/>
          </p:cNvSpPr>
          <p:nvPr/>
        </p:nvSpPr>
        <p:spPr bwMode="auto">
          <a:xfrm>
            <a:off x="6372225" y="6165850"/>
            <a:ext cx="381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30" name="Rectangle 24"/>
          <p:cNvSpPr>
            <a:spLocks noChangeArrowheads="1"/>
          </p:cNvSpPr>
          <p:nvPr/>
        </p:nvSpPr>
        <p:spPr bwMode="auto">
          <a:xfrm>
            <a:off x="6588125" y="5949950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/>
              <a:t>ATP,</a:t>
            </a:r>
          </a:p>
        </p:txBody>
      </p:sp>
      <p:sp>
        <p:nvSpPr>
          <p:cNvPr id="38931" name="Rectangle 26"/>
          <p:cNvSpPr>
            <a:spLocks noChangeArrowheads="1"/>
          </p:cNvSpPr>
          <p:nvPr/>
        </p:nvSpPr>
        <p:spPr bwMode="auto">
          <a:xfrm>
            <a:off x="7451725" y="602138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/>
              <a:t>H</a:t>
            </a:r>
            <a:r>
              <a:rPr lang="es-ES_tradnl" sz="2400" b="1" baseline="-25000"/>
              <a:t>2</a:t>
            </a:r>
            <a:r>
              <a:rPr lang="es-ES_tradnl" sz="2400" b="1"/>
              <a:t>O</a:t>
            </a:r>
          </a:p>
        </p:txBody>
      </p:sp>
      <p:sp>
        <p:nvSpPr>
          <p:cNvPr id="38932" name="Rectangle 27"/>
          <p:cNvSpPr>
            <a:spLocks noChangeArrowheads="1"/>
          </p:cNvSpPr>
          <p:nvPr/>
        </p:nvSpPr>
        <p:spPr bwMode="auto">
          <a:xfrm>
            <a:off x="3203575" y="5589588"/>
            <a:ext cx="7429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accent2"/>
                </a:solidFill>
              </a:rPr>
              <a:t>CO</a:t>
            </a:r>
            <a:r>
              <a:rPr lang="es-ES_tradnl" sz="2400" b="1" baseline="-25000">
                <a:solidFill>
                  <a:schemeClr val="accent2"/>
                </a:solidFill>
              </a:rPr>
              <a:t>2</a:t>
            </a:r>
          </a:p>
        </p:txBody>
      </p:sp>
      <p:sp>
        <p:nvSpPr>
          <p:cNvPr id="38933" name="Rectangle 29"/>
          <p:cNvSpPr>
            <a:spLocks noChangeArrowheads="1"/>
          </p:cNvSpPr>
          <p:nvPr/>
        </p:nvSpPr>
        <p:spPr bwMode="auto">
          <a:xfrm>
            <a:off x="2916238" y="2852738"/>
            <a:ext cx="2462212" cy="4572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Lipidos hepaticos</a:t>
            </a:r>
          </a:p>
        </p:txBody>
      </p:sp>
      <p:sp>
        <p:nvSpPr>
          <p:cNvPr id="38934" name="Rectangle 30"/>
          <p:cNvSpPr>
            <a:spLocks noChangeArrowheads="1"/>
          </p:cNvSpPr>
          <p:nvPr/>
        </p:nvSpPr>
        <p:spPr bwMode="auto">
          <a:xfrm>
            <a:off x="2987675" y="3429000"/>
            <a:ext cx="2047875" cy="4572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Acidos grasos </a:t>
            </a:r>
          </a:p>
        </p:txBody>
      </p:sp>
      <p:sp>
        <p:nvSpPr>
          <p:cNvPr id="38935" name="Rectangle 31"/>
          <p:cNvSpPr>
            <a:spLocks noChangeArrowheads="1"/>
          </p:cNvSpPr>
          <p:nvPr/>
        </p:nvSpPr>
        <p:spPr bwMode="auto">
          <a:xfrm>
            <a:off x="323850" y="5013325"/>
            <a:ext cx="2016125" cy="4699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 b="1"/>
              <a:t>HMG-CoA</a:t>
            </a:r>
          </a:p>
        </p:txBody>
      </p:sp>
      <p:sp>
        <p:nvSpPr>
          <p:cNvPr id="38936" name="Rectangle 32"/>
          <p:cNvSpPr>
            <a:spLocks noChangeArrowheads="1"/>
          </p:cNvSpPr>
          <p:nvPr/>
        </p:nvSpPr>
        <p:spPr bwMode="auto">
          <a:xfrm>
            <a:off x="319088" y="3352800"/>
            <a:ext cx="1162050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/>
              <a:t>DIETA</a:t>
            </a:r>
          </a:p>
        </p:txBody>
      </p:sp>
      <p:sp>
        <p:nvSpPr>
          <p:cNvPr id="38937" name="Line 33"/>
          <p:cNvSpPr>
            <a:spLocks noChangeShapeType="1"/>
          </p:cNvSpPr>
          <p:nvPr/>
        </p:nvSpPr>
        <p:spPr bwMode="auto">
          <a:xfrm>
            <a:off x="1547813" y="3644900"/>
            <a:ext cx="1584325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38" name="Rectangle 34"/>
          <p:cNvSpPr>
            <a:spLocks noChangeArrowheads="1"/>
          </p:cNvSpPr>
          <p:nvPr/>
        </p:nvSpPr>
        <p:spPr bwMode="auto">
          <a:xfrm>
            <a:off x="2555875" y="2492375"/>
            <a:ext cx="296863" cy="22383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 b="1"/>
              <a:t>Esteri f</a:t>
            </a:r>
          </a:p>
        </p:txBody>
      </p:sp>
      <p:sp>
        <p:nvSpPr>
          <p:cNvPr id="38939" name="Rectangle 35"/>
          <p:cNvSpPr>
            <a:spLocks noChangeArrowheads="1"/>
          </p:cNvSpPr>
          <p:nvPr/>
        </p:nvSpPr>
        <p:spPr bwMode="auto">
          <a:xfrm>
            <a:off x="0" y="6165850"/>
            <a:ext cx="1512888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rgbClr val="FF9966"/>
                </a:solidFill>
              </a:rPr>
              <a:t>Colesterol</a:t>
            </a:r>
          </a:p>
        </p:txBody>
      </p:sp>
      <p:sp>
        <p:nvSpPr>
          <p:cNvPr id="38940" name="Rectangle 36"/>
          <p:cNvSpPr>
            <a:spLocks noChangeArrowheads="1"/>
          </p:cNvSpPr>
          <p:nvPr/>
        </p:nvSpPr>
        <p:spPr bwMode="auto">
          <a:xfrm>
            <a:off x="1619250" y="6091238"/>
            <a:ext cx="1584325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 dirty="0">
                <a:solidFill>
                  <a:srgbClr val="FFFF00"/>
                </a:solidFill>
              </a:rPr>
              <a:t>Cuerpos</a:t>
            </a:r>
          </a:p>
          <a:p>
            <a:r>
              <a:rPr lang="es-ES_tradnl" sz="2400" b="1" dirty="0">
                <a:solidFill>
                  <a:srgbClr val="FFFF00"/>
                </a:solidFill>
              </a:rPr>
              <a:t> cetónicos</a:t>
            </a:r>
          </a:p>
        </p:txBody>
      </p:sp>
      <p:sp>
        <p:nvSpPr>
          <p:cNvPr id="38941" name="Line 37"/>
          <p:cNvSpPr>
            <a:spLocks noChangeShapeType="1"/>
          </p:cNvSpPr>
          <p:nvPr/>
        </p:nvSpPr>
        <p:spPr bwMode="auto">
          <a:xfrm flipH="1">
            <a:off x="881063" y="5646738"/>
            <a:ext cx="30480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42" name="Line 38"/>
          <p:cNvSpPr>
            <a:spLocks noChangeShapeType="1"/>
          </p:cNvSpPr>
          <p:nvPr/>
        </p:nvSpPr>
        <p:spPr bwMode="auto">
          <a:xfrm>
            <a:off x="1835150" y="5661025"/>
            <a:ext cx="38100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43" name="Line 39"/>
          <p:cNvSpPr>
            <a:spLocks noChangeShapeType="1"/>
          </p:cNvSpPr>
          <p:nvPr/>
        </p:nvSpPr>
        <p:spPr bwMode="auto">
          <a:xfrm flipH="1" flipV="1">
            <a:off x="3851275" y="5805488"/>
            <a:ext cx="433388" cy="144462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520" name="Rectangle 40"/>
          <p:cNvSpPr>
            <a:spLocks noChangeArrowheads="1"/>
          </p:cNvSpPr>
          <p:nvPr/>
        </p:nvSpPr>
        <p:spPr bwMode="auto">
          <a:xfrm>
            <a:off x="-214346" y="4938738"/>
            <a:ext cx="3429024" cy="2133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33" name="2 CuadroTexto"/>
          <p:cNvSpPr txBox="1">
            <a:spLocks noChangeArrowheads="1"/>
          </p:cNvSpPr>
          <p:nvPr/>
        </p:nvSpPr>
        <p:spPr bwMode="auto">
          <a:xfrm>
            <a:off x="4572000" y="1571612"/>
            <a:ext cx="1495425" cy="338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altLang="es-AR" sz="1600" b="1"/>
              <a:t>Tejido Adiposo</a:t>
            </a:r>
            <a:endParaRPr lang="es-AR" altLang="es-AR" sz="1600" b="1"/>
          </a:p>
        </p:txBody>
      </p:sp>
      <p:cxnSp>
        <p:nvCxnSpPr>
          <p:cNvPr id="34" name="4 Conector recto de flecha"/>
          <p:cNvCxnSpPr>
            <a:cxnSpLocks noChangeShapeType="1"/>
          </p:cNvCxnSpPr>
          <p:nvPr/>
        </p:nvCxnSpPr>
        <p:spPr bwMode="auto">
          <a:xfrm rot="10800000" flipV="1">
            <a:off x="6143636" y="1714489"/>
            <a:ext cx="357190" cy="14286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 type="none" w="sm" len="sm"/>
            <a:tailEnd type="arrow" w="med" len="med"/>
          </a:ln>
          <a:effectLst/>
        </p:spPr>
      </p:cxnSp>
      <p:sp>
        <p:nvSpPr>
          <p:cNvPr id="36" name="1 CuadroTexto"/>
          <p:cNvSpPr txBox="1">
            <a:spLocks noChangeArrowheads="1"/>
          </p:cNvSpPr>
          <p:nvPr/>
        </p:nvSpPr>
        <p:spPr bwMode="auto">
          <a:xfrm>
            <a:off x="2071670" y="5643578"/>
            <a:ext cx="7496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altLang="es-AR" sz="1600" b="1" dirty="0"/>
              <a:t>Ayuno</a:t>
            </a:r>
            <a:endParaRPr lang="es-AR" altLang="es-AR" sz="1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205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52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44 Elipse"/>
          <p:cNvSpPr/>
          <p:nvPr/>
        </p:nvSpPr>
        <p:spPr>
          <a:xfrm>
            <a:off x="2428860" y="4500570"/>
            <a:ext cx="2071702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dirty="0" smtClean="0"/>
              <a:t>C.CETONICOS</a:t>
            </a:r>
            <a:endParaRPr lang="en-US" dirty="0"/>
          </a:p>
        </p:txBody>
      </p:sp>
      <p:sp>
        <p:nvSpPr>
          <p:cNvPr id="39938" name="Line 43"/>
          <p:cNvSpPr>
            <a:spLocks noChangeShapeType="1"/>
          </p:cNvSpPr>
          <p:nvPr/>
        </p:nvSpPr>
        <p:spPr bwMode="auto">
          <a:xfrm>
            <a:off x="4716463" y="4365625"/>
            <a:ext cx="987425" cy="10795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30" name="Freeform 2"/>
          <p:cNvSpPr>
            <a:spLocks/>
          </p:cNvSpPr>
          <p:nvPr/>
        </p:nvSpPr>
        <p:spPr bwMode="auto">
          <a:xfrm>
            <a:off x="2051050" y="2492375"/>
            <a:ext cx="6353175" cy="2346325"/>
          </a:xfrm>
          <a:custGeom>
            <a:avLst/>
            <a:gdLst>
              <a:gd name="T0" fmla="*/ 2147483647 w 2704"/>
              <a:gd name="T1" fmla="*/ 2147483647 h 1478"/>
              <a:gd name="T2" fmla="*/ 2147483647 w 2704"/>
              <a:gd name="T3" fmla="*/ 2147483647 h 1478"/>
              <a:gd name="T4" fmla="*/ 2147483647 w 2704"/>
              <a:gd name="T5" fmla="*/ 2147483647 h 1478"/>
              <a:gd name="T6" fmla="*/ 2147483647 w 2704"/>
              <a:gd name="T7" fmla="*/ 2147483647 h 1478"/>
              <a:gd name="T8" fmla="*/ 2147483647 w 2704"/>
              <a:gd name="T9" fmla="*/ 2147483647 h 1478"/>
              <a:gd name="T10" fmla="*/ 2147483647 w 2704"/>
              <a:gd name="T11" fmla="*/ 2147483647 h 1478"/>
              <a:gd name="T12" fmla="*/ 2147483647 w 2704"/>
              <a:gd name="T13" fmla="*/ 2147483647 h 1478"/>
              <a:gd name="T14" fmla="*/ 2147483647 w 2704"/>
              <a:gd name="T15" fmla="*/ 2147483647 h 1478"/>
              <a:gd name="T16" fmla="*/ 2147483647 w 2704"/>
              <a:gd name="T17" fmla="*/ 2147483647 h 1478"/>
              <a:gd name="T18" fmla="*/ 2147483647 w 2704"/>
              <a:gd name="T19" fmla="*/ 2147483647 h 1478"/>
              <a:gd name="T20" fmla="*/ 2147483647 w 2704"/>
              <a:gd name="T21" fmla="*/ 2147483647 h 1478"/>
              <a:gd name="T22" fmla="*/ 2147483647 w 2704"/>
              <a:gd name="T23" fmla="*/ 2147483647 h 1478"/>
              <a:gd name="T24" fmla="*/ 2147483647 w 2704"/>
              <a:gd name="T25" fmla="*/ 2147483647 h 1478"/>
              <a:gd name="T26" fmla="*/ 2147483647 w 2704"/>
              <a:gd name="T27" fmla="*/ 2147483647 h 1478"/>
              <a:gd name="T28" fmla="*/ 2147483647 w 2704"/>
              <a:gd name="T29" fmla="*/ 2147483647 h 1478"/>
              <a:gd name="T30" fmla="*/ 2147483647 w 2704"/>
              <a:gd name="T31" fmla="*/ 2147483647 h 1478"/>
              <a:gd name="T32" fmla="*/ 2147483647 w 2704"/>
              <a:gd name="T33" fmla="*/ 2147483647 h 1478"/>
              <a:gd name="T34" fmla="*/ 2147483647 w 2704"/>
              <a:gd name="T35" fmla="*/ 2147483647 h 1478"/>
              <a:gd name="T36" fmla="*/ 2147483647 w 2704"/>
              <a:gd name="T37" fmla="*/ 2147483647 h 1478"/>
              <a:gd name="T38" fmla="*/ 2147483647 w 2704"/>
              <a:gd name="T39" fmla="*/ 2147483647 h 1478"/>
              <a:gd name="T40" fmla="*/ 2147483647 w 2704"/>
              <a:gd name="T41" fmla="*/ 2147483647 h 1478"/>
              <a:gd name="T42" fmla="*/ 2147483647 w 2704"/>
              <a:gd name="T43" fmla="*/ 2147483647 h 1478"/>
              <a:gd name="T44" fmla="*/ 2147483647 w 2704"/>
              <a:gd name="T45" fmla="*/ 2147483647 h 1478"/>
              <a:gd name="T46" fmla="*/ 2147483647 w 2704"/>
              <a:gd name="T47" fmla="*/ 2147483647 h 1478"/>
              <a:gd name="T48" fmla="*/ 2147483647 w 2704"/>
              <a:gd name="T49" fmla="*/ 2147483647 h 1478"/>
              <a:gd name="T50" fmla="*/ 2147483647 w 2704"/>
              <a:gd name="T51" fmla="*/ 2147483647 h 1478"/>
              <a:gd name="T52" fmla="*/ 2147483647 w 2704"/>
              <a:gd name="T53" fmla="*/ 2147483647 h 1478"/>
              <a:gd name="T54" fmla="*/ 2147483647 w 2704"/>
              <a:gd name="T55" fmla="*/ 2147483647 h 1478"/>
              <a:gd name="T56" fmla="*/ 2147483647 w 2704"/>
              <a:gd name="T57" fmla="*/ 2147483647 h 1478"/>
              <a:gd name="T58" fmla="*/ 2147483647 w 2704"/>
              <a:gd name="T59" fmla="*/ 2147483647 h 1478"/>
              <a:gd name="T60" fmla="*/ 2147483647 w 2704"/>
              <a:gd name="T61" fmla="*/ 2147483647 h 1478"/>
              <a:gd name="T62" fmla="*/ 2147483647 w 2704"/>
              <a:gd name="T63" fmla="*/ 2147483647 h 1478"/>
              <a:gd name="T64" fmla="*/ 2147483647 w 2704"/>
              <a:gd name="T65" fmla="*/ 2147483647 h 1478"/>
              <a:gd name="T66" fmla="*/ 2147483647 w 2704"/>
              <a:gd name="T67" fmla="*/ 2147483647 h 1478"/>
              <a:gd name="T68" fmla="*/ 2147483647 w 2704"/>
              <a:gd name="T69" fmla="*/ 2147483647 h 1478"/>
              <a:gd name="T70" fmla="*/ 2147483647 w 2704"/>
              <a:gd name="T71" fmla="*/ 2147483647 h 1478"/>
              <a:gd name="T72" fmla="*/ 2147483647 w 2704"/>
              <a:gd name="T73" fmla="*/ 2147483647 h 1478"/>
              <a:gd name="T74" fmla="*/ 2147483647 w 2704"/>
              <a:gd name="T75" fmla="*/ 2147483647 h 1478"/>
              <a:gd name="T76" fmla="*/ 2147483647 w 2704"/>
              <a:gd name="T77" fmla="*/ 2147483647 h 1478"/>
              <a:gd name="T78" fmla="*/ 2147483647 w 2704"/>
              <a:gd name="T79" fmla="*/ 2147483647 h 1478"/>
              <a:gd name="T80" fmla="*/ 2147483647 w 2704"/>
              <a:gd name="T81" fmla="*/ 2147483647 h 1478"/>
              <a:gd name="T82" fmla="*/ 2147483647 w 2704"/>
              <a:gd name="T83" fmla="*/ 2147483647 h 1478"/>
              <a:gd name="T84" fmla="*/ 2147483647 w 2704"/>
              <a:gd name="T85" fmla="*/ 2147483647 h 1478"/>
              <a:gd name="T86" fmla="*/ 2147483647 w 2704"/>
              <a:gd name="T87" fmla="*/ 2147483647 h 1478"/>
              <a:gd name="T88" fmla="*/ 2147483647 w 2704"/>
              <a:gd name="T89" fmla="*/ 2147483647 h 1478"/>
              <a:gd name="T90" fmla="*/ 2147483647 w 2704"/>
              <a:gd name="T91" fmla="*/ 2147483647 h 1478"/>
              <a:gd name="T92" fmla="*/ 2147483647 w 2704"/>
              <a:gd name="T93" fmla="*/ 2147483647 h 1478"/>
              <a:gd name="T94" fmla="*/ 2147483647 w 2704"/>
              <a:gd name="T95" fmla="*/ 2147483647 h 1478"/>
              <a:gd name="T96" fmla="*/ 2147483647 w 2704"/>
              <a:gd name="T97" fmla="*/ 2147483647 h 1478"/>
              <a:gd name="T98" fmla="*/ 2147483647 w 2704"/>
              <a:gd name="T99" fmla="*/ 2147483647 h 1478"/>
              <a:gd name="T100" fmla="*/ 2147483647 w 2704"/>
              <a:gd name="T101" fmla="*/ 2147483647 h 1478"/>
              <a:gd name="T102" fmla="*/ 2147483647 w 2704"/>
              <a:gd name="T103" fmla="*/ 2147483647 h 1478"/>
              <a:gd name="T104" fmla="*/ 2147483647 w 2704"/>
              <a:gd name="T105" fmla="*/ 2147483647 h 147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704"/>
              <a:gd name="T160" fmla="*/ 0 h 1478"/>
              <a:gd name="T161" fmla="*/ 2704 w 2704"/>
              <a:gd name="T162" fmla="*/ 1478 h 147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704" h="1478">
                <a:moveTo>
                  <a:pt x="52" y="905"/>
                </a:moveTo>
                <a:lnTo>
                  <a:pt x="71" y="837"/>
                </a:lnTo>
                <a:lnTo>
                  <a:pt x="86" y="759"/>
                </a:lnTo>
                <a:lnTo>
                  <a:pt x="101" y="673"/>
                </a:lnTo>
                <a:lnTo>
                  <a:pt x="120" y="584"/>
                </a:lnTo>
                <a:lnTo>
                  <a:pt x="144" y="497"/>
                </a:lnTo>
                <a:lnTo>
                  <a:pt x="176" y="412"/>
                </a:lnTo>
                <a:lnTo>
                  <a:pt x="221" y="336"/>
                </a:lnTo>
                <a:lnTo>
                  <a:pt x="279" y="273"/>
                </a:lnTo>
                <a:lnTo>
                  <a:pt x="355" y="218"/>
                </a:lnTo>
                <a:lnTo>
                  <a:pt x="447" y="168"/>
                </a:lnTo>
                <a:lnTo>
                  <a:pt x="552" y="123"/>
                </a:lnTo>
                <a:lnTo>
                  <a:pt x="665" y="84"/>
                </a:lnTo>
                <a:lnTo>
                  <a:pt x="782" y="52"/>
                </a:lnTo>
                <a:lnTo>
                  <a:pt x="899" y="27"/>
                </a:lnTo>
                <a:lnTo>
                  <a:pt x="1013" y="9"/>
                </a:lnTo>
                <a:lnTo>
                  <a:pt x="1119" y="0"/>
                </a:lnTo>
                <a:lnTo>
                  <a:pt x="1222" y="4"/>
                </a:lnTo>
                <a:lnTo>
                  <a:pt x="1328" y="21"/>
                </a:lnTo>
                <a:lnTo>
                  <a:pt x="1433" y="47"/>
                </a:lnTo>
                <a:lnTo>
                  <a:pt x="1537" y="81"/>
                </a:lnTo>
                <a:lnTo>
                  <a:pt x="1638" y="117"/>
                </a:lnTo>
                <a:lnTo>
                  <a:pt x="1732" y="152"/>
                </a:lnTo>
                <a:lnTo>
                  <a:pt x="1820" y="181"/>
                </a:lnTo>
                <a:lnTo>
                  <a:pt x="1899" y="202"/>
                </a:lnTo>
                <a:lnTo>
                  <a:pt x="1967" y="217"/>
                </a:lnTo>
                <a:lnTo>
                  <a:pt x="2025" y="230"/>
                </a:lnTo>
                <a:lnTo>
                  <a:pt x="2077" y="240"/>
                </a:lnTo>
                <a:lnTo>
                  <a:pt x="2123" y="248"/>
                </a:lnTo>
                <a:lnTo>
                  <a:pt x="2209" y="255"/>
                </a:lnTo>
                <a:lnTo>
                  <a:pt x="2299" y="251"/>
                </a:lnTo>
                <a:lnTo>
                  <a:pt x="2351" y="237"/>
                </a:lnTo>
                <a:lnTo>
                  <a:pt x="2409" y="212"/>
                </a:lnTo>
                <a:lnTo>
                  <a:pt x="2528" y="150"/>
                </a:lnTo>
                <a:lnTo>
                  <a:pt x="2583" y="122"/>
                </a:lnTo>
                <a:lnTo>
                  <a:pt x="2630" y="103"/>
                </a:lnTo>
                <a:lnTo>
                  <a:pt x="2666" y="99"/>
                </a:lnTo>
                <a:lnTo>
                  <a:pt x="2691" y="114"/>
                </a:lnTo>
                <a:lnTo>
                  <a:pt x="2697" y="132"/>
                </a:lnTo>
                <a:lnTo>
                  <a:pt x="2702" y="155"/>
                </a:lnTo>
                <a:lnTo>
                  <a:pt x="2703" y="218"/>
                </a:lnTo>
                <a:lnTo>
                  <a:pt x="2694" y="297"/>
                </a:lnTo>
                <a:lnTo>
                  <a:pt x="2678" y="383"/>
                </a:lnTo>
                <a:lnTo>
                  <a:pt x="2655" y="473"/>
                </a:lnTo>
                <a:lnTo>
                  <a:pt x="2626" y="559"/>
                </a:lnTo>
                <a:lnTo>
                  <a:pt x="2592" y="634"/>
                </a:lnTo>
                <a:lnTo>
                  <a:pt x="2554" y="691"/>
                </a:lnTo>
                <a:lnTo>
                  <a:pt x="2507" y="733"/>
                </a:lnTo>
                <a:lnTo>
                  <a:pt x="2448" y="766"/>
                </a:lnTo>
                <a:lnTo>
                  <a:pt x="2379" y="790"/>
                </a:lnTo>
                <a:lnTo>
                  <a:pt x="2306" y="809"/>
                </a:lnTo>
                <a:lnTo>
                  <a:pt x="2233" y="825"/>
                </a:lnTo>
                <a:lnTo>
                  <a:pt x="2165" y="837"/>
                </a:lnTo>
                <a:lnTo>
                  <a:pt x="2105" y="848"/>
                </a:lnTo>
                <a:lnTo>
                  <a:pt x="2058" y="859"/>
                </a:lnTo>
                <a:lnTo>
                  <a:pt x="2028" y="867"/>
                </a:lnTo>
                <a:lnTo>
                  <a:pt x="2013" y="869"/>
                </a:lnTo>
                <a:lnTo>
                  <a:pt x="2008" y="868"/>
                </a:lnTo>
                <a:lnTo>
                  <a:pt x="2006" y="864"/>
                </a:lnTo>
                <a:lnTo>
                  <a:pt x="2003" y="862"/>
                </a:lnTo>
                <a:lnTo>
                  <a:pt x="1994" y="863"/>
                </a:lnTo>
                <a:lnTo>
                  <a:pt x="1975" y="870"/>
                </a:lnTo>
                <a:lnTo>
                  <a:pt x="1938" y="883"/>
                </a:lnTo>
                <a:lnTo>
                  <a:pt x="1883" y="906"/>
                </a:lnTo>
                <a:lnTo>
                  <a:pt x="1814" y="938"/>
                </a:lnTo>
                <a:lnTo>
                  <a:pt x="1734" y="975"/>
                </a:lnTo>
                <a:lnTo>
                  <a:pt x="1649" y="1016"/>
                </a:lnTo>
                <a:lnTo>
                  <a:pt x="1472" y="1093"/>
                </a:lnTo>
                <a:lnTo>
                  <a:pt x="1390" y="1123"/>
                </a:lnTo>
                <a:lnTo>
                  <a:pt x="1319" y="1144"/>
                </a:lnTo>
                <a:lnTo>
                  <a:pt x="1258" y="1155"/>
                </a:lnTo>
                <a:lnTo>
                  <a:pt x="1201" y="1159"/>
                </a:lnTo>
                <a:lnTo>
                  <a:pt x="1097" y="1149"/>
                </a:lnTo>
                <a:lnTo>
                  <a:pt x="997" y="1134"/>
                </a:lnTo>
                <a:lnTo>
                  <a:pt x="947" y="1132"/>
                </a:lnTo>
                <a:lnTo>
                  <a:pt x="892" y="1134"/>
                </a:lnTo>
                <a:lnTo>
                  <a:pt x="832" y="1142"/>
                </a:lnTo>
                <a:lnTo>
                  <a:pt x="768" y="1152"/>
                </a:lnTo>
                <a:lnTo>
                  <a:pt x="633" y="1177"/>
                </a:lnTo>
                <a:lnTo>
                  <a:pt x="568" y="1192"/>
                </a:lnTo>
                <a:lnTo>
                  <a:pt x="508" y="1208"/>
                </a:lnTo>
                <a:lnTo>
                  <a:pt x="454" y="1224"/>
                </a:lnTo>
                <a:lnTo>
                  <a:pt x="410" y="1242"/>
                </a:lnTo>
                <a:lnTo>
                  <a:pt x="376" y="1262"/>
                </a:lnTo>
                <a:lnTo>
                  <a:pt x="351" y="1285"/>
                </a:lnTo>
                <a:lnTo>
                  <a:pt x="317" y="1334"/>
                </a:lnTo>
                <a:lnTo>
                  <a:pt x="294" y="1383"/>
                </a:lnTo>
                <a:lnTo>
                  <a:pt x="266" y="1419"/>
                </a:lnTo>
                <a:lnTo>
                  <a:pt x="232" y="1441"/>
                </a:lnTo>
                <a:lnTo>
                  <a:pt x="200" y="1455"/>
                </a:lnTo>
                <a:lnTo>
                  <a:pt x="168" y="1463"/>
                </a:lnTo>
                <a:lnTo>
                  <a:pt x="135" y="1465"/>
                </a:lnTo>
                <a:lnTo>
                  <a:pt x="98" y="1470"/>
                </a:lnTo>
                <a:lnTo>
                  <a:pt x="58" y="1477"/>
                </a:lnTo>
                <a:lnTo>
                  <a:pt x="39" y="1474"/>
                </a:lnTo>
                <a:lnTo>
                  <a:pt x="23" y="1465"/>
                </a:lnTo>
                <a:lnTo>
                  <a:pt x="10" y="1447"/>
                </a:lnTo>
                <a:lnTo>
                  <a:pt x="3" y="1419"/>
                </a:lnTo>
                <a:lnTo>
                  <a:pt x="0" y="1374"/>
                </a:lnTo>
                <a:lnTo>
                  <a:pt x="3" y="1315"/>
                </a:lnTo>
                <a:lnTo>
                  <a:pt x="9" y="1243"/>
                </a:lnTo>
                <a:lnTo>
                  <a:pt x="18" y="1167"/>
                </a:lnTo>
                <a:lnTo>
                  <a:pt x="28" y="1089"/>
                </a:lnTo>
                <a:lnTo>
                  <a:pt x="38" y="1017"/>
                </a:lnTo>
                <a:lnTo>
                  <a:pt x="47" y="953"/>
                </a:lnTo>
                <a:lnTo>
                  <a:pt x="52" y="905"/>
                </a:lnTo>
              </a:path>
            </a:pathLst>
          </a:custGeom>
          <a:solidFill>
            <a:srgbClr val="FF3300"/>
          </a:solidFill>
          <a:ln w="508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PE"/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title"/>
          </p:nvPr>
        </p:nvSpPr>
        <p:spPr>
          <a:xfrm>
            <a:off x="293716" y="-24"/>
            <a:ext cx="8421688" cy="944562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ap="flat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3200" dirty="0" smtClean="0">
                <a:solidFill>
                  <a:schemeClr val="bg1"/>
                </a:solidFill>
              </a:rPr>
              <a:t>Metabolismo de los </a:t>
            </a:r>
            <a:br>
              <a:rPr lang="es-ES_tradnl" sz="3200" dirty="0" smtClean="0">
                <a:solidFill>
                  <a:schemeClr val="bg1"/>
                </a:solidFill>
              </a:rPr>
            </a:br>
            <a:r>
              <a:rPr lang="es-ES_tradnl" sz="3200" dirty="0" smtClean="0">
                <a:solidFill>
                  <a:schemeClr val="bg1"/>
                </a:solidFill>
              </a:rPr>
              <a:t>Aminoácidos en el </a:t>
            </a:r>
            <a:r>
              <a:rPr lang="es-ES_tradnl" sz="3200" dirty="0" smtClean="0">
                <a:solidFill>
                  <a:srgbClr val="FF0000"/>
                </a:solidFill>
              </a:rPr>
              <a:t>HÍGADO</a:t>
            </a:r>
          </a:p>
        </p:txBody>
      </p:sp>
      <p:sp>
        <p:nvSpPr>
          <p:cNvPr id="39941" name="Rectangle 4"/>
          <p:cNvSpPr>
            <a:spLocks noChangeArrowheads="1"/>
          </p:cNvSpPr>
          <p:nvPr/>
        </p:nvSpPr>
        <p:spPr bwMode="auto">
          <a:xfrm>
            <a:off x="3349625" y="1703388"/>
            <a:ext cx="2727325" cy="469900"/>
          </a:xfrm>
          <a:prstGeom prst="rect">
            <a:avLst/>
          </a:prstGeom>
          <a:solidFill>
            <a:srgbClr val="ABFFE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 dirty="0" err="1">
                <a:solidFill>
                  <a:schemeClr val="bg1"/>
                </a:solidFill>
              </a:rPr>
              <a:t>Proteinas</a:t>
            </a:r>
            <a:r>
              <a:rPr lang="es-ES_tradnl" sz="2400" b="1" dirty="0">
                <a:solidFill>
                  <a:schemeClr val="bg1"/>
                </a:solidFill>
              </a:rPr>
              <a:t> hepáticas</a:t>
            </a:r>
          </a:p>
        </p:txBody>
      </p:sp>
      <p:sp>
        <p:nvSpPr>
          <p:cNvPr id="39942" name="Rectangle 5"/>
          <p:cNvSpPr>
            <a:spLocks noChangeArrowheads="1"/>
          </p:cNvSpPr>
          <p:nvPr/>
        </p:nvSpPr>
        <p:spPr bwMode="auto">
          <a:xfrm>
            <a:off x="250825" y="1268413"/>
            <a:ext cx="2339975" cy="831639"/>
          </a:xfrm>
          <a:prstGeom prst="rect">
            <a:avLst/>
          </a:prstGeom>
          <a:solidFill>
            <a:srgbClr val="ABFFE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 dirty="0" smtClean="0">
                <a:solidFill>
                  <a:schemeClr val="bg1"/>
                </a:solidFill>
              </a:rPr>
              <a:t>Nucleótidos</a:t>
            </a:r>
            <a:endParaRPr lang="es-ES_tradnl" sz="2400" b="1" dirty="0">
              <a:solidFill>
                <a:schemeClr val="bg1"/>
              </a:solidFill>
            </a:endParaRPr>
          </a:p>
          <a:p>
            <a:r>
              <a:rPr lang="es-ES_tradnl" sz="2400" b="1" dirty="0" err="1" smtClean="0">
                <a:solidFill>
                  <a:schemeClr val="bg1"/>
                </a:solidFill>
              </a:rPr>
              <a:t>Hemoproteínas</a:t>
            </a:r>
            <a:endParaRPr lang="es-ES_tradnl" sz="2400" b="1" dirty="0">
              <a:solidFill>
                <a:schemeClr val="bg1"/>
              </a:solidFill>
            </a:endParaRPr>
          </a:p>
        </p:txBody>
      </p:sp>
      <p:sp>
        <p:nvSpPr>
          <p:cNvPr id="39943" name="Rectangle 6"/>
          <p:cNvSpPr>
            <a:spLocks noChangeArrowheads="1"/>
          </p:cNvSpPr>
          <p:nvPr/>
        </p:nvSpPr>
        <p:spPr bwMode="auto">
          <a:xfrm>
            <a:off x="4022725" y="26320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endParaRPr lang="es-ES" sz="2400">
              <a:latin typeface="Arial" charset="0"/>
            </a:endParaRPr>
          </a:p>
        </p:txBody>
      </p:sp>
      <p:sp>
        <p:nvSpPr>
          <p:cNvPr id="39944" name="Rectangle 7"/>
          <p:cNvSpPr>
            <a:spLocks noChangeArrowheads="1"/>
          </p:cNvSpPr>
          <p:nvPr/>
        </p:nvSpPr>
        <p:spPr bwMode="auto">
          <a:xfrm>
            <a:off x="6659563" y="1268413"/>
            <a:ext cx="2233612" cy="835025"/>
          </a:xfrm>
          <a:prstGeom prst="rect">
            <a:avLst/>
          </a:prstGeom>
          <a:solidFill>
            <a:srgbClr val="ABFFE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/>
            <a:r>
              <a:rPr lang="es-ES_tradnl" sz="2400" b="1">
                <a:solidFill>
                  <a:schemeClr val="bg1"/>
                </a:solidFill>
              </a:rPr>
              <a:t>Proteínas plasmáticas</a:t>
            </a:r>
          </a:p>
        </p:txBody>
      </p:sp>
      <p:sp>
        <p:nvSpPr>
          <p:cNvPr id="39945" name="Rectangle 8"/>
          <p:cNvSpPr>
            <a:spLocks noChangeArrowheads="1"/>
          </p:cNvSpPr>
          <p:nvPr/>
        </p:nvSpPr>
        <p:spPr bwMode="auto">
          <a:xfrm>
            <a:off x="2438400" y="3733800"/>
            <a:ext cx="3382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endParaRPr lang="es-ES" sz="2400">
              <a:latin typeface="Arial" charset="0"/>
            </a:endParaRPr>
          </a:p>
        </p:txBody>
      </p:sp>
      <p:sp>
        <p:nvSpPr>
          <p:cNvPr id="39946" name="Rectangle 9"/>
          <p:cNvSpPr>
            <a:spLocks noChangeArrowheads="1"/>
          </p:cNvSpPr>
          <p:nvPr/>
        </p:nvSpPr>
        <p:spPr bwMode="auto">
          <a:xfrm>
            <a:off x="3492500" y="2924175"/>
            <a:ext cx="2374900" cy="82232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>
                <a:solidFill>
                  <a:schemeClr val="bg1"/>
                </a:solidFill>
              </a:rPr>
              <a:t>Aminoácidos en el hígado</a:t>
            </a:r>
          </a:p>
        </p:txBody>
      </p:sp>
      <p:sp>
        <p:nvSpPr>
          <p:cNvPr id="39947" name="Rectangle 10"/>
          <p:cNvSpPr>
            <a:spLocks noChangeArrowheads="1"/>
          </p:cNvSpPr>
          <p:nvPr/>
        </p:nvSpPr>
        <p:spPr bwMode="auto">
          <a:xfrm>
            <a:off x="6877050" y="3357563"/>
            <a:ext cx="1944688" cy="835025"/>
          </a:xfrm>
          <a:prstGeom prst="rect">
            <a:avLst/>
          </a:prstGeom>
          <a:solidFill>
            <a:srgbClr val="ABFFE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/>
            <a:r>
              <a:rPr lang="es-ES_tradnl" sz="2400" b="1">
                <a:solidFill>
                  <a:schemeClr val="bg1"/>
                </a:solidFill>
              </a:rPr>
              <a:t>Aminoácidos                       en sangre</a:t>
            </a:r>
          </a:p>
        </p:txBody>
      </p:sp>
      <p:sp>
        <p:nvSpPr>
          <p:cNvPr id="39948" name="Rectangle 11"/>
          <p:cNvSpPr>
            <a:spLocks noChangeArrowheads="1"/>
          </p:cNvSpPr>
          <p:nvPr/>
        </p:nvSpPr>
        <p:spPr bwMode="auto">
          <a:xfrm>
            <a:off x="7019925" y="2349500"/>
            <a:ext cx="1511300" cy="836613"/>
          </a:xfrm>
          <a:prstGeom prst="rect">
            <a:avLst/>
          </a:prstGeom>
          <a:solidFill>
            <a:srgbClr val="ABFFE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Proteínas </a:t>
            </a:r>
          </a:p>
          <a:p>
            <a:r>
              <a:rPr lang="es-ES_tradnl" sz="2400" b="1">
                <a:solidFill>
                  <a:schemeClr val="bg1"/>
                </a:solidFill>
              </a:rPr>
              <a:t>tisulares</a:t>
            </a:r>
          </a:p>
        </p:txBody>
      </p:sp>
      <p:sp>
        <p:nvSpPr>
          <p:cNvPr id="39949" name="Line 12"/>
          <p:cNvSpPr>
            <a:spLocks noChangeShapeType="1"/>
          </p:cNvSpPr>
          <p:nvPr/>
        </p:nvSpPr>
        <p:spPr bwMode="auto">
          <a:xfrm flipV="1">
            <a:off x="4211638" y="2274888"/>
            <a:ext cx="0" cy="7921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50" name="Line 13"/>
          <p:cNvSpPr>
            <a:spLocks noChangeShapeType="1"/>
          </p:cNvSpPr>
          <p:nvPr/>
        </p:nvSpPr>
        <p:spPr bwMode="auto">
          <a:xfrm flipV="1">
            <a:off x="5795963" y="1844675"/>
            <a:ext cx="792162" cy="10080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51" name="Line 14"/>
          <p:cNvSpPr>
            <a:spLocks noChangeShapeType="1"/>
          </p:cNvSpPr>
          <p:nvPr/>
        </p:nvSpPr>
        <p:spPr bwMode="auto">
          <a:xfrm flipV="1">
            <a:off x="5940425" y="2781300"/>
            <a:ext cx="1008063" cy="5762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52" name="Line 15"/>
          <p:cNvSpPr>
            <a:spLocks noChangeShapeType="1"/>
          </p:cNvSpPr>
          <p:nvPr/>
        </p:nvSpPr>
        <p:spPr bwMode="auto">
          <a:xfrm>
            <a:off x="5940425" y="3573463"/>
            <a:ext cx="792163" cy="2873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53" name="Line 16"/>
          <p:cNvSpPr>
            <a:spLocks noChangeShapeType="1"/>
          </p:cNvSpPr>
          <p:nvPr/>
        </p:nvSpPr>
        <p:spPr bwMode="auto">
          <a:xfrm flipH="1" flipV="1">
            <a:off x="2700338" y="2276475"/>
            <a:ext cx="1096962" cy="7921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54" name="Rectangle 19"/>
          <p:cNvSpPr>
            <a:spLocks noChangeArrowheads="1"/>
          </p:cNvSpPr>
          <p:nvPr/>
        </p:nvSpPr>
        <p:spPr bwMode="auto">
          <a:xfrm>
            <a:off x="5292725" y="4508500"/>
            <a:ext cx="971550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/>
              <a:t>NH</a:t>
            </a:r>
            <a:r>
              <a:rPr lang="es-ES_tradnl" sz="2400" b="1" baseline="-25000"/>
              <a:t>3</a:t>
            </a:r>
          </a:p>
        </p:txBody>
      </p:sp>
      <p:sp>
        <p:nvSpPr>
          <p:cNvPr id="39955" name="Line 20"/>
          <p:cNvSpPr>
            <a:spLocks noChangeShapeType="1"/>
          </p:cNvSpPr>
          <p:nvPr/>
        </p:nvSpPr>
        <p:spPr bwMode="auto">
          <a:xfrm>
            <a:off x="6516688" y="4797425"/>
            <a:ext cx="319087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56" name="Rectangle 21"/>
          <p:cNvSpPr>
            <a:spLocks noChangeArrowheads="1"/>
          </p:cNvSpPr>
          <p:nvPr/>
        </p:nvSpPr>
        <p:spPr bwMode="auto">
          <a:xfrm>
            <a:off x="6877050" y="4508500"/>
            <a:ext cx="865188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rgbClr val="FF3300"/>
                </a:solidFill>
              </a:rPr>
              <a:t>Urea</a:t>
            </a:r>
          </a:p>
        </p:txBody>
      </p:sp>
      <p:sp>
        <p:nvSpPr>
          <p:cNvPr id="39957" name="Rectangle 22"/>
          <p:cNvSpPr>
            <a:spLocks noChangeArrowheads="1"/>
          </p:cNvSpPr>
          <p:nvPr/>
        </p:nvSpPr>
        <p:spPr bwMode="auto">
          <a:xfrm>
            <a:off x="0" y="4941888"/>
            <a:ext cx="1692275" cy="83502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Glucógeno  en músculo</a:t>
            </a:r>
          </a:p>
        </p:txBody>
      </p:sp>
      <p:sp>
        <p:nvSpPr>
          <p:cNvPr id="39958" name="Rectangle 23"/>
          <p:cNvSpPr>
            <a:spLocks noChangeArrowheads="1"/>
          </p:cNvSpPr>
          <p:nvPr/>
        </p:nvSpPr>
        <p:spPr bwMode="auto">
          <a:xfrm>
            <a:off x="2051050" y="5157788"/>
            <a:ext cx="1246188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/>
              <a:t>Glucosa</a:t>
            </a:r>
          </a:p>
        </p:txBody>
      </p:sp>
      <p:sp>
        <p:nvSpPr>
          <p:cNvPr id="39959" name="Line 24"/>
          <p:cNvSpPr>
            <a:spLocks noChangeShapeType="1"/>
          </p:cNvSpPr>
          <p:nvPr/>
        </p:nvSpPr>
        <p:spPr bwMode="auto">
          <a:xfrm flipH="1">
            <a:off x="3225800" y="5373688"/>
            <a:ext cx="338138" cy="15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60" name="Line 25"/>
          <p:cNvSpPr>
            <a:spLocks noChangeShapeType="1"/>
          </p:cNvSpPr>
          <p:nvPr/>
        </p:nvSpPr>
        <p:spPr bwMode="auto">
          <a:xfrm flipH="1" flipV="1">
            <a:off x="1692275" y="5373688"/>
            <a:ext cx="2873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61" name="Line 26"/>
          <p:cNvSpPr>
            <a:spLocks noChangeShapeType="1"/>
          </p:cNvSpPr>
          <p:nvPr/>
        </p:nvSpPr>
        <p:spPr bwMode="auto">
          <a:xfrm>
            <a:off x="4284663" y="5734050"/>
            <a:ext cx="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62" name="Rectangle 27"/>
          <p:cNvSpPr>
            <a:spLocks noChangeArrowheads="1"/>
          </p:cNvSpPr>
          <p:nvPr/>
        </p:nvSpPr>
        <p:spPr bwMode="auto">
          <a:xfrm>
            <a:off x="1547813" y="6092825"/>
            <a:ext cx="1987550" cy="46990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Acidos grasos</a:t>
            </a:r>
          </a:p>
        </p:txBody>
      </p:sp>
      <p:sp>
        <p:nvSpPr>
          <p:cNvPr id="39963" name="Line 28"/>
          <p:cNvSpPr>
            <a:spLocks noChangeShapeType="1"/>
          </p:cNvSpPr>
          <p:nvPr/>
        </p:nvSpPr>
        <p:spPr bwMode="auto">
          <a:xfrm flipH="1">
            <a:off x="3492500" y="6237288"/>
            <a:ext cx="338138" cy="15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64" name="Rectangle 29"/>
          <p:cNvSpPr>
            <a:spLocks noChangeArrowheads="1"/>
          </p:cNvSpPr>
          <p:nvPr/>
        </p:nvSpPr>
        <p:spPr bwMode="auto">
          <a:xfrm>
            <a:off x="0" y="6021388"/>
            <a:ext cx="1179513" cy="46990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chemeClr val="bg1"/>
                </a:solidFill>
              </a:rPr>
              <a:t>Lipidos</a:t>
            </a:r>
          </a:p>
        </p:txBody>
      </p:sp>
      <p:sp>
        <p:nvSpPr>
          <p:cNvPr id="39965" name="Line 30"/>
          <p:cNvSpPr>
            <a:spLocks noChangeShapeType="1"/>
          </p:cNvSpPr>
          <p:nvPr/>
        </p:nvSpPr>
        <p:spPr bwMode="auto">
          <a:xfrm flipH="1">
            <a:off x="1116013" y="6237288"/>
            <a:ext cx="450850" cy="15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66" name="Rectangle 31"/>
          <p:cNvSpPr>
            <a:spLocks noChangeArrowheads="1"/>
          </p:cNvSpPr>
          <p:nvPr/>
        </p:nvSpPr>
        <p:spPr bwMode="auto">
          <a:xfrm>
            <a:off x="8101013" y="5373688"/>
            <a:ext cx="803275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/>
              <a:t>ATP</a:t>
            </a:r>
          </a:p>
        </p:txBody>
      </p:sp>
      <p:sp>
        <p:nvSpPr>
          <p:cNvPr id="39967" name="Rectangle 33"/>
          <p:cNvSpPr>
            <a:spLocks noChangeArrowheads="1"/>
          </p:cNvSpPr>
          <p:nvPr/>
        </p:nvSpPr>
        <p:spPr bwMode="auto">
          <a:xfrm>
            <a:off x="-92075" y="63658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endParaRPr lang="es-ES" sz="2400">
              <a:latin typeface="Arial" charset="0"/>
            </a:endParaRPr>
          </a:p>
        </p:txBody>
      </p:sp>
      <p:sp>
        <p:nvSpPr>
          <p:cNvPr id="39968" name="Line 35"/>
          <p:cNvSpPr>
            <a:spLocks noChangeShapeType="1"/>
          </p:cNvSpPr>
          <p:nvPr/>
        </p:nvSpPr>
        <p:spPr bwMode="auto">
          <a:xfrm>
            <a:off x="7451725" y="5661025"/>
            <a:ext cx="649288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69" name="Rectangle 36"/>
          <p:cNvSpPr>
            <a:spLocks noChangeArrowheads="1"/>
          </p:cNvSpPr>
          <p:nvPr/>
        </p:nvSpPr>
        <p:spPr bwMode="auto">
          <a:xfrm>
            <a:off x="3276600" y="3860800"/>
            <a:ext cx="2663825" cy="469900"/>
          </a:xfrm>
          <a:prstGeom prst="rect">
            <a:avLst/>
          </a:prstGeom>
          <a:solidFill>
            <a:schemeClr val="hlink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/>
              <a:t>DEGRADACION</a:t>
            </a:r>
          </a:p>
        </p:txBody>
      </p:sp>
      <p:sp>
        <p:nvSpPr>
          <p:cNvPr id="39970" name="Oval 37"/>
          <p:cNvSpPr>
            <a:spLocks noChangeArrowheads="1"/>
          </p:cNvSpPr>
          <p:nvPr/>
        </p:nvSpPr>
        <p:spPr bwMode="auto">
          <a:xfrm>
            <a:off x="3576638" y="5013325"/>
            <a:ext cx="1931987" cy="657225"/>
          </a:xfrm>
          <a:prstGeom prst="ellipse">
            <a:avLst/>
          </a:prstGeom>
          <a:solidFill>
            <a:srgbClr val="EAEAEA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 b="1">
                <a:solidFill>
                  <a:srgbClr val="FF3300"/>
                </a:solidFill>
              </a:rPr>
              <a:t>PIRUVATO</a:t>
            </a:r>
          </a:p>
        </p:txBody>
      </p:sp>
      <p:sp>
        <p:nvSpPr>
          <p:cNvPr id="39971" name="Oval 38"/>
          <p:cNvSpPr>
            <a:spLocks noChangeArrowheads="1"/>
          </p:cNvSpPr>
          <p:nvPr/>
        </p:nvSpPr>
        <p:spPr bwMode="auto">
          <a:xfrm>
            <a:off x="3779838" y="6011863"/>
            <a:ext cx="1931987" cy="657225"/>
          </a:xfrm>
          <a:prstGeom prst="ellipse">
            <a:avLst/>
          </a:prstGeom>
          <a:solidFill>
            <a:srgbClr val="EAEAEA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endParaRPr lang="es-ES_tradnl" sz="2400" b="1" dirty="0">
              <a:solidFill>
                <a:srgbClr val="FF3300"/>
              </a:solidFill>
            </a:endParaRPr>
          </a:p>
          <a:p>
            <a:pPr algn="ctr"/>
            <a:r>
              <a:rPr lang="es-ES_tradnl" sz="2400" b="1" dirty="0">
                <a:solidFill>
                  <a:srgbClr val="FF3300"/>
                </a:solidFill>
              </a:rPr>
              <a:t>Acetil-CoA</a:t>
            </a:r>
          </a:p>
          <a:p>
            <a:pPr algn="ctr"/>
            <a:endParaRPr lang="es-ES_tradnl" sz="2400" b="1" dirty="0">
              <a:solidFill>
                <a:srgbClr val="FF3300"/>
              </a:solidFill>
            </a:endParaRPr>
          </a:p>
        </p:txBody>
      </p:sp>
      <p:sp>
        <p:nvSpPr>
          <p:cNvPr id="39972" name="Oval 39"/>
          <p:cNvSpPr>
            <a:spLocks noChangeArrowheads="1"/>
          </p:cNvSpPr>
          <p:nvPr/>
        </p:nvSpPr>
        <p:spPr bwMode="auto">
          <a:xfrm>
            <a:off x="5580063" y="5373688"/>
            <a:ext cx="2232025" cy="647700"/>
          </a:xfrm>
          <a:prstGeom prst="ellipse">
            <a:avLst/>
          </a:prstGeom>
          <a:solidFill>
            <a:srgbClr val="EAEAEA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 b="1">
                <a:solidFill>
                  <a:srgbClr val="FF3300"/>
                </a:solidFill>
              </a:rPr>
              <a:t>CICLO KREBS</a:t>
            </a:r>
          </a:p>
        </p:txBody>
      </p:sp>
      <p:sp>
        <p:nvSpPr>
          <p:cNvPr id="39973" name="Line 40"/>
          <p:cNvSpPr>
            <a:spLocks noChangeShapeType="1"/>
          </p:cNvSpPr>
          <p:nvPr/>
        </p:nvSpPr>
        <p:spPr bwMode="auto">
          <a:xfrm flipV="1">
            <a:off x="5651500" y="6021388"/>
            <a:ext cx="744538" cy="2873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74" name="Rectangle 44"/>
          <p:cNvSpPr>
            <a:spLocks noChangeArrowheads="1"/>
          </p:cNvSpPr>
          <p:nvPr/>
        </p:nvSpPr>
        <p:spPr bwMode="auto">
          <a:xfrm>
            <a:off x="323850" y="2636838"/>
            <a:ext cx="1944688" cy="10175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 b="1"/>
              <a:t>Aminoácidos</a:t>
            </a:r>
          </a:p>
          <a:p>
            <a:pPr>
              <a:spcBef>
                <a:spcPct val="50000"/>
              </a:spcBef>
            </a:pPr>
            <a:r>
              <a:rPr lang="es-ES_tradnl" sz="2400" b="1"/>
              <a:t>DIETA</a:t>
            </a:r>
          </a:p>
        </p:txBody>
      </p:sp>
      <p:sp>
        <p:nvSpPr>
          <p:cNvPr id="39975" name="Line 45"/>
          <p:cNvSpPr>
            <a:spLocks noChangeShapeType="1"/>
          </p:cNvSpPr>
          <p:nvPr/>
        </p:nvSpPr>
        <p:spPr bwMode="auto">
          <a:xfrm>
            <a:off x="2339975" y="3284538"/>
            <a:ext cx="1079500" cy="73025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77" name="Line 47"/>
          <p:cNvSpPr>
            <a:spLocks noChangeShapeType="1"/>
          </p:cNvSpPr>
          <p:nvPr/>
        </p:nvSpPr>
        <p:spPr bwMode="auto">
          <a:xfrm flipV="1">
            <a:off x="2195513" y="3933825"/>
            <a:ext cx="1152525" cy="358775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78" name="AutoShape 49"/>
          <p:cNvSpPr>
            <a:spLocks noChangeArrowheads="1"/>
          </p:cNvSpPr>
          <p:nvPr/>
        </p:nvSpPr>
        <p:spPr bwMode="auto">
          <a:xfrm rot="5943923">
            <a:off x="5880100" y="4137025"/>
            <a:ext cx="288925" cy="3143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1386125961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39979" name="Line 50"/>
          <p:cNvSpPr>
            <a:spLocks noChangeShapeType="1"/>
          </p:cNvSpPr>
          <p:nvPr/>
        </p:nvSpPr>
        <p:spPr bwMode="auto">
          <a:xfrm>
            <a:off x="4572000" y="4437063"/>
            <a:ext cx="0" cy="57626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 type="none" w="sm" len="sm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cxnSp>
        <p:nvCxnSpPr>
          <p:cNvPr id="47" name="46 Conector recto de flecha"/>
          <p:cNvCxnSpPr>
            <a:endCxn id="45" idx="0"/>
          </p:cNvCxnSpPr>
          <p:nvPr/>
        </p:nvCxnSpPr>
        <p:spPr>
          <a:xfrm rot="10800000" flipV="1">
            <a:off x="3464712" y="4286256"/>
            <a:ext cx="392909" cy="214314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76" name="Rectangle 46"/>
          <p:cNvSpPr>
            <a:spLocks noChangeArrowheads="1"/>
          </p:cNvSpPr>
          <p:nvPr/>
        </p:nvSpPr>
        <p:spPr bwMode="auto">
          <a:xfrm>
            <a:off x="179388" y="3789363"/>
            <a:ext cx="1871662" cy="12001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/>
              <a:t>Aminoácidos Proteínas musculares</a:t>
            </a:r>
          </a:p>
        </p:txBody>
      </p:sp>
      <p:sp>
        <p:nvSpPr>
          <p:cNvPr id="48" name="1 CuadroTexto"/>
          <p:cNvSpPr txBox="1">
            <a:spLocks noChangeArrowheads="1"/>
          </p:cNvSpPr>
          <p:nvPr/>
        </p:nvSpPr>
        <p:spPr bwMode="auto">
          <a:xfrm>
            <a:off x="88900" y="846138"/>
            <a:ext cx="90551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altLang="es-AR" sz="1800" b="1" dirty="0"/>
              <a:t>El hígado prefiere como combustible los </a:t>
            </a:r>
            <a:r>
              <a:rPr lang="es-MX" altLang="es-AR" sz="1800" b="1" dirty="0" err="1"/>
              <a:t>cetoácidos</a:t>
            </a:r>
            <a:r>
              <a:rPr lang="es-MX" altLang="es-AR" sz="1800" b="1" dirty="0"/>
              <a:t> derivados de la degradación de </a:t>
            </a:r>
            <a:r>
              <a:rPr lang="es-MX" altLang="es-AR" sz="1800" b="1" dirty="0" err="1" smtClean="0"/>
              <a:t>Aa</a:t>
            </a:r>
            <a:r>
              <a:rPr lang="es-MX" altLang="es-AR" sz="1800" b="1" dirty="0" smtClean="0"/>
              <a:t> </a:t>
            </a:r>
            <a:r>
              <a:rPr lang="es-MX" altLang="es-AR" sz="1800" b="1" dirty="0"/>
              <a:t>antes que la glucosa</a:t>
            </a:r>
            <a:endParaRPr lang="es-AR" altLang="es-AR" sz="1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75" y="3789363"/>
            <a:ext cx="9140825" cy="2955925"/>
            <a:chOff x="2" y="2387"/>
            <a:chExt cx="5758" cy="1862"/>
          </a:xfrm>
        </p:grpSpPr>
        <p:sp>
          <p:nvSpPr>
            <p:cNvPr id="12299" name="AutoShape 3"/>
            <p:cNvSpPr>
              <a:spLocks noChangeArrowheads="1"/>
            </p:cNvSpPr>
            <p:nvPr/>
          </p:nvSpPr>
          <p:spPr bwMode="auto">
            <a:xfrm flipH="1">
              <a:off x="2154" y="2704"/>
              <a:ext cx="1134" cy="272"/>
            </a:xfrm>
            <a:prstGeom prst="curvedUpArrow">
              <a:avLst>
                <a:gd name="adj1" fmla="val 83382"/>
                <a:gd name="adj2" fmla="val 166765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12300" name="Text Box 4"/>
            <p:cNvSpPr txBox="1">
              <a:spLocks noChangeArrowheads="1"/>
            </p:cNvSpPr>
            <p:nvPr/>
          </p:nvSpPr>
          <p:spPr bwMode="auto">
            <a:xfrm>
              <a:off x="3819" y="2387"/>
              <a:ext cx="1941" cy="1668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s-ES_tradnl" sz="2400" b="1" dirty="0">
                  <a:latin typeface="Arial" charset="0"/>
                </a:rPr>
                <a:t>Moléculas </a:t>
              </a:r>
            </a:p>
            <a:p>
              <a:pPr algn="ctr"/>
              <a:r>
                <a:rPr lang="es-ES_tradnl" sz="2400" b="1" dirty="0">
                  <a:latin typeface="Arial" charset="0"/>
                </a:rPr>
                <a:t>Precursoras</a:t>
              </a:r>
            </a:p>
            <a:p>
              <a:pPr algn="ctr"/>
              <a:endParaRPr lang="es-ES_tradnl" sz="2400" b="1" dirty="0">
                <a:latin typeface="Arial" charset="0"/>
              </a:endParaRPr>
            </a:p>
            <a:p>
              <a:pPr algn="ctr"/>
              <a:r>
                <a:rPr lang="es-ES_tradnl" sz="2400" b="1" dirty="0">
                  <a:solidFill>
                    <a:srgbClr val="000099"/>
                  </a:solidFill>
                  <a:latin typeface="Arial" charset="0"/>
                </a:rPr>
                <a:t>Monosacáridos</a:t>
              </a:r>
              <a:endParaRPr lang="es-ES_tradnl" sz="2400" b="1" baseline="-18000" dirty="0">
                <a:solidFill>
                  <a:srgbClr val="000099"/>
                </a:solidFill>
                <a:latin typeface="Arial" charset="0"/>
              </a:endParaRPr>
            </a:p>
            <a:p>
              <a:pPr algn="ctr"/>
              <a:r>
                <a:rPr lang="es-ES_tradnl" sz="2400" b="1" dirty="0">
                  <a:solidFill>
                    <a:srgbClr val="660066"/>
                  </a:solidFill>
                  <a:latin typeface="Arial" charset="0"/>
                </a:rPr>
                <a:t>Ácidos grasos</a:t>
              </a:r>
            </a:p>
            <a:p>
              <a:pPr algn="ctr"/>
              <a:r>
                <a:rPr lang="es-ES_tradnl" sz="2400" b="1" dirty="0">
                  <a:solidFill>
                    <a:srgbClr val="FF0000"/>
                  </a:solidFill>
                  <a:latin typeface="Arial" charset="0"/>
                </a:rPr>
                <a:t>Aminoácidos</a:t>
              </a:r>
            </a:p>
            <a:p>
              <a:pPr algn="ctr"/>
              <a:r>
                <a:rPr lang="es-ES_tradnl" sz="2400" b="1" dirty="0">
                  <a:solidFill>
                    <a:srgbClr val="008000"/>
                  </a:solidFill>
                  <a:latin typeface="Arial" charset="0"/>
                </a:rPr>
                <a:t>Bases nitrogenadas</a:t>
              </a:r>
              <a:endParaRPr lang="es-ES_tradnl" sz="2400" b="1" baseline="-18000" dirty="0">
                <a:solidFill>
                  <a:srgbClr val="008000"/>
                </a:solidFill>
                <a:latin typeface="Arial" charset="0"/>
              </a:endParaRPr>
            </a:p>
          </p:txBody>
        </p:sp>
        <p:sp>
          <p:nvSpPr>
            <p:cNvPr id="12301" name="Text Box 5"/>
            <p:cNvSpPr txBox="1">
              <a:spLocks noChangeArrowheads="1"/>
            </p:cNvSpPr>
            <p:nvPr/>
          </p:nvSpPr>
          <p:spPr bwMode="auto">
            <a:xfrm>
              <a:off x="2" y="2581"/>
              <a:ext cx="1716" cy="1668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s-ES_tradnl" sz="2400" b="1" dirty="0">
                  <a:latin typeface="Arial" charset="0"/>
                </a:rPr>
                <a:t>Macromoléculas </a:t>
              </a:r>
            </a:p>
            <a:p>
              <a:pPr algn="ctr"/>
              <a:r>
                <a:rPr lang="es-ES_tradnl" sz="2400" b="1" dirty="0">
                  <a:latin typeface="Arial" charset="0"/>
                </a:rPr>
                <a:t>Celulares</a:t>
              </a:r>
            </a:p>
            <a:p>
              <a:pPr algn="ctr"/>
              <a:endParaRPr lang="es-ES_tradnl" sz="2400" b="1" dirty="0">
                <a:latin typeface="Arial" charset="0"/>
              </a:endParaRPr>
            </a:p>
            <a:p>
              <a:pPr algn="ctr"/>
              <a:r>
                <a:rPr lang="es-ES_tradnl" sz="2400" b="1" dirty="0">
                  <a:solidFill>
                    <a:srgbClr val="000099"/>
                  </a:solidFill>
                  <a:latin typeface="Arial" charset="0"/>
                </a:rPr>
                <a:t>Polisacáridos</a:t>
              </a:r>
              <a:endParaRPr lang="es-ES_tradnl" sz="2400" b="1" baseline="-18000" dirty="0">
                <a:solidFill>
                  <a:srgbClr val="000099"/>
                </a:solidFill>
                <a:latin typeface="Arial" charset="0"/>
              </a:endParaRPr>
            </a:p>
            <a:p>
              <a:pPr algn="ctr"/>
              <a:r>
                <a:rPr lang="es-ES_tradnl" sz="2400" b="1" dirty="0">
                  <a:solidFill>
                    <a:srgbClr val="660066"/>
                  </a:solidFill>
                  <a:latin typeface="Arial" charset="0"/>
                </a:rPr>
                <a:t>Lípidos</a:t>
              </a:r>
            </a:p>
            <a:p>
              <a:pPr algn="ctr"/>
              <a:r>
                <a:rPr lang="es-ES_tradnl" sz="2400" b="1" dirty="0">
                  <a:solidFill>
                    <a:srgbClr val="FF0000"/>
                  </a:solidFill>
                  <a:latin typeface="Arial" charset="0"/>
                </a:rPr>
                <a:t>Proteínas</a:t>
              </a:r>
            </a:p>
            <a:p>
              <a:pPr algn="ctr"/>
              <a:r>
                <a:rPr lang="es-ES_tradnl" sz="2400" b="1" dirty="0">
                  <a:solidFill>
                    <a:srgbClr val="008000"/>
                  </a:solidFill>
                  <a:latin typeface="Arial" charset="0"/>
                </a:rPr>
                <a:t>Ácidos </a:t>
              </a:r>
              <a:r>
                <a:rPr lang="es-ES_tradnl" sz="2400" b="1" dirty="0" err="1">
                  <a:solidFill>
                    <a:srgbClr val="008000"/>
                  </a:solidFill>
                  <a:latin typeface="Arial" charset="0"/>
                </a:rPr>
                <a:t>Nucleicos</a:t>
              </a:r>
              <a:endParaRPr lang="es-ES_tradnl" sz="2400" b="1" baseline="-18000" dirty="0">
                <a:solidFill>
                  <a:srgbClr val="008000"/>
                </a:solidFill>
                <a:latin typeface="Arial" charset="0"/>
              </a:endParaRPr>
            </a:p>
          </p:txBody>
        </p:sp>
        <p:sp>
          <p:nvSpPr>
            <p:cNvPr id="12302" name="AutoShape 6"/>
            <p:cNvSpPr>
              <a:spLocks noChangeArrowheads="1"/>
            </p:cNvSpPr>
            <p:nvPr/>
          </p:nvSpPr>
          <p:spPr bwMode="auto">
            <a:xfrm>
              <a:off x="1474" y="2886"/>
              <a:ext cx="2313" cy="862"/>
            </a:xfrm>
            <a:prstGeom prst="leftArrow">
              <a:avLst>
                <a:gd name="adj1" fmla="val 41296"/>
                <a:gd name="adj2" fmla="val 51790"/>
              </a:avLst>
            </a:prstGeom>
            <a:solidFill>
              <a:schemeClr val="bg1"/>
            </a:solidFill>
            <a:ln w="9525">
              <a:solidFill>
                <a:srgbClr val="6600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ES_tradnl" sz="1800" b="1">
                  <a:solidFill>
                    <a:srgbClr val="000099"/>
                  </a:solidFill>
                  <a:latin typeface="Arial" charset="0"/>
                </a:rPr>
                <a:t>VIAS ANABOLICAS</a:t>
              </a:r>
            </a:p>
            <a:p>
              <a:pPr algn="ctr"/>
              <a:r>
                <a:rPr lang="es-ES_tradnl" sz="1800" b="1">
                  <a:solidFill>
                    <a:srgbClr val="000099"/>
                  </a:solidFill>
                  <a:latin typeface="Arial" charset="0"/>
                </a:rPr>
                <a:t>(Síntesis reductora)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0" y="260350"/>
            <a:ext cx="9144000" cy="4176713"/>
            <a:chOff x="0" y="164"/>
            <a:chExt cx="5760" cy="2631"/>
          </a:xfrm>
        </p:grpSpPr>
        <p:sp>
          <p:nvSpPr>
            <p:cNvPr id="12292" name="Text Box 8"/>
            <p:cNvSpPr txBox="1">
              <a:spLocks noChangeArrowheads="1"/>
            </p:cNvSpPr>
            <p:nvPr/>
          </p:nvSpPr>
          <p:spPr bwMode="auto">
            <a:xfrm>
              <a:off x="0" y="346"/>
              <a:ext cx="1428" cy="1668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s-ES_tradnl" sz="2400" b="1">
                  <a:latin typeface="Arial" charset="0"/>
                </a:rPr>
                <a:t>Nutrientes </a:t>
              </a:r>
            </a:p>
            <a:p>
              <a:pPr algn="ctr"/>
              <a:r>
                <a:rPr lang="es-ES_tradnl" sz="2400" b="1">
                  <a:latin typeface="Arial" charset="0"/>
                </a:rPr>
                <a:t>Contenedores</a:t>
              </a:r>
            </a:p>
            <a:p>
              <a:pPr algn="ctr"/>
              <a:r>
                <a:rPr lang="es-ES_tradnl" sz="2400" b="1">
                  <a:latin typeface="Arial" charset="0"/>
                </a:rPr>
                <a:t>de Energía</a:t>
              </a:r>
            </a:p>
            <a:p>
              <a:pPr algn="ctr"/>
              <a:endParaRPr lang="es-ES_tradnl" sz="2400" b="1">
                <a:latin typeface="Arial" charset="0"/>
              </a:endParaRPr>
            </a:p>
            <a:p>
              <a:pPr algn="ctr"/>
              <a:r>
                <a:rPr lang="es-ES_tradnl" sz="2400" b="1">
                  <a:solidFill>
                    <a:srgbClr val="000099"/>
                  </a:solidFill>
                  <a:latin typeface="Arial" charset="0"/>
                </a:rPr>
                <a:t>Carbohidratos</a:t>
              </a:r>
            </a:p>
            <a:p>
              <a:pPr algn="ctr"/>
              <a:r>
                <a:rPr lang="es-ES_tradnl" sz="2400" b="1">
                  <a:solidFill>
                    <a:srgbClr val="660066"/>
                  </a:solidFill>
                  <a:latin typeface="Arial" charset="0"/>
                </a:rPr>
                <a:t>Lípidos</a:t>
              </a:r>
            </a:p>
            <a:p>
              <a:pPr algn="ctr"/>
              <a:r>
                <a:rPr lang="es-ES_tradnl" sz="2400" b="1">
                  <a:solidFill>
                    <a:srgbClr val="FF0000"/>
                  </a:solidFill>
                  <a:latin typeface="Arial" charset="0"/>
                </a:rPr>
                <a:t>Proteínas</a:t>
              </a:r>
            </a:p>
          </p:txBody>
        </p:sp>
        <p:sp>
          <p:nvSpPr>
            <p:cNvPr id="12293" name="AutoShape 9"/>
            <p:cNvSpPr>
              <a:spLocks noChangeArrowheads="1"/>
            </p:cNvSpPr>
            <p:nvPr/>
          </p:nvSpPr>
          <p:spPr bwMode="auto">
            <a:xfrm>
              <a:off x="1474" y="482"/>
              <a:ext cx="3084" cy="998"/>
            </a:xfrm>
            <a:prstGeom prst="rightArrow">
              <a:avLst>
                <a:gd name="adj1" fmla="val 45657"/>
                <a:gd name="adj2" fmla="val 57669"/>
              </a:avLst>
            </a:prstGeom>
            <a:solidFill>
              <a:schemeClr val="bg1"/>
            </a:solidFill>
            <a:ln w="9525">
              <a:solidFill>
                <a:srgbClr val="6600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ES_tradnl" sz="2400" b="1">
                  <a:solidFill>
                    <a:srgbClr val="FF0000"/>
                  </a:solidFill>
                  <a:latin typeface="Arial" charset="0"/>
                </a:rPr>
                <a:t>VIAS CATABOLICAS </a:t>
              </a:r>
            </a:p>
            <a:p>
              <a:pPr algn="ctr"/>
              <a:r>
                <a:rPr lang="es-ES_tradnl" sz="2400" b="1">
                  <a:solidFill>
                    <a:srgbClr val="FF0000"/>
                  </a:solidFill>
                  <a:latin typeface="Arial" charset="0"/>
                </a:rPr>
                <a:t>(Degradación oxidativa)</a:t>
              </a:r>
            </a:p>
          </p:txBody>
        </p:sp>
        <p:sp>
          <p:nvSpPr>
            <p:cNvPr id="12294" name="Text Box 10"/>
            <p:cNvSpPr txBox="1">
              <a:spLocks noChangeArrowheads="1"/>
            </p:cNvSpPr>
            <p:nvPr/>
          </p:nvSpPr>
          <p:spPr bwMode="auto">
            <a:xfrm>
              <a:off x="4642" y="164"/>
              <a:ext cx="1118" cy="1898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s-ES_tradnl" sz="2400" b="1">
                  <a:latin typeface="Arial" charset="0"/>
                </a:rPr>
                <a:t>Productos </a:t>
              </a:r>
            </a:p>
            <a:p>
              <a:pPr algn="ctr"/>
              <a:r>
                <a:rPr lang="es-ES_tradnl" sz="2400" b="1">
                  <a:latin typeface="Arial" charset="0"/>
                </a:rPr>
                <a:t>finales </a:t>
              </a:r>
            </a:p>
            <a:p>
              <a:pPr algn="ctr"/>
              <a:r>
                <a:rPr lang="es-ES_tradnl" sz="2400" b="1">
                  <a:latin typeface="Arial" charset="0"/>
                </a:rPr>
                <a:t>carentes </a:t>
              </a:r>
            </a:p>
            <a:p>
              <a:pPr algn="ctr"/>
              <a:r>
                <a:rPr lang="es-ES_tradnl" sz="2400" b="1">
                  <a:latin typeface="Arial" charset="0"/>
                </a:rPr>
                <a:t>de Energía</a:t>
              </a:r>
            </a:p>
            <a:p>
              <a:pPr algn="ctr"/>
              <a:endParaRPr lang="es-ES_tradnl" sz="2400" b="1">
                <a:latin typeface="Arial" charset="0"/>
              </a:endParaRPr>
            </a:p>
            <a:p>
              <a:pPr algn="ctr"/>
              <a:r>
                <a:rPr lang="es-ES_tradnl" sz="2400" b="1">
                  <a:solidFill>
                    <a:srgbClr val="000099"/>
                  </a:solidFill>
                  <a:latin typeface="Arial" charset="0"/>
                </a:rPr>
                <a:t>CO</a:t>
              </a:r>
              <a:r>
                <a:rPr lang="es-ES_tradnl" sz="2400" b="1" baseline="-18000">
                  <a:solidFill>
                    <a:srgbClr val="000099"/>
                  </a:solidFill>
                  <a:latin typeface="Arial" charset="0"/>
                </a:rPr>
                <a:t>2</a:t>
              </a:r>
            </a:p>
            <a:p>
              <a:pPr algn="ctr"/>
              <a:r>
                <a:rPr lang="es-ES_tradnl" sz="2400" b="1">
                  <a:solidFill>
                    <a:srgbClr val="660066"/>
                  </a:solidFill>
                  <a:latin typeface="Arial" charset="0"/>
                </a:rPr>
                <a:t>H</a:t>
              </a:r>
              <a:r>
                <a:rPr lang="es-ES_tradnl" sz="2400" b="1" baseline="-18000">
                  <a:solidFill>
                    <a:srgbClr val="660066"/>
                  </a:solidFill>
                  <a:latin typeface="Arial" charset="0"/>
                </a:rPr>
                <a:t>2</a:t>
              </a:r>
              <a:r>
                <a:rPr lang="es-ES_tradnl" sz="2400" b="1">
                  <a:solidFill>
                    <a:srgbClr val="660066"/>
                  </a:solidFill>
                  <a:latin typeface="Arial" charset="0"/>
                </a:rPr>
                <a:t>O</a:t>
              </a:r>
            </a:p>
            <a:p>
              <a:pPr algn="ctr"/>
              <a:r>
                <a:rPr lang="es-ES_tradnl" sz="2400" b="1">
                  <a:solidFill>
                    <a:srgbClr val="FF0000"/>
                  </a:solidFill>
                  <a:latin typeface="Arial" charset="0"/>
                </a:rPr>
                <a:t>NH</a:t>
              </a:r>
              <a:r>
                <a:rPr lang="es-ES_tradnl" sz="2400" b="1" baseline="-18000">
                  <a:solidFill>
                    <a:srgbClr val="FF0000"/>
                  </a:solidFill>
                  <a:latin typeface="Arial" charset="0"/>
                </a:rPr>
                <a:t>3</a:t>
              </a:r>
            </a:p>
          </p:txBody>
        </p:sp>
        <p:sp>
          <p:nvSpPr>
            <p:cNvPr id="4103" name="Oval 11"/>
            <p:cNvSpPr>
              <a:spLocks noChangeArrowheads="1"/>
            </p:cNvSpPr>
            <p:nvPr/>
          </p:nvSpPr>
          <p:spPr bwMode="auto">
            <a:xfrm>
              <a:off x="2653" y="1570"/>
              <a:ext cx="1270" cy="1089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s-ES_tradnl" sz="2400" b="1" dirty="0">
                  <a:solidFill>
                    <a:srgbClr val="C00000"/>
                  </a:solidFill>
                  <a:latin typeface="Arial" charset="0"/>
                </a:rPr>
                <a:t>NADH</a:t>
              </a:r>
              <a:endParaRPr lang="es-ES_tradnl" sz="2400" b="1" baseline="24000" dirty="0">
                <a:solidFill>
                  <a:srgbClr val="C00000"/>
                </a:solidFill>
                <a:latin typeface="Arial" charset="0"/>
              </a:endParaRPr>
            </a:p>
            <a:p>
              <a:pPr algn="ctr">
                <a:defRPr/>
              </a:pPr>
              <a:r>
                <a:rPr lang="es-ES_tradnl" sz="2400" b="1" dirty="0">
                  <a:solidFill>
                    <a:srgbClr val="C00000"/>
                  </a:solidFill>
                  <a:latin typeface="Arial" charset="0"/>
                </a:rPr>
                <a:t>NADPH</a:t>
              </a:r>
              <a:endParaRPr lang="es-ES_tradnl" sz="2400" b="1" baseline="26000" dirty="0">
                <a:solidFill>
                  <a:srgbClr val="C00000"/>
                </a:solidFill>
                <a:latin typeface="Arial" charset="0"/>
              </a:endParaRPr>
            </a:p>
            <a:p>
              <a:pPr algn="ctr">
                <a:defRPr/>
              </a:pPr>
              <a:r>
                <a:rPr lang="es-ES_tradnl" sz="2400" b="1" dirty="0">
                  <a:solidFill>
                    <a:srgbClr val="C00000"/>
                  </a:solidFill>
                  <a:latin typeface="Arial" charset="0"/>
                </a:rPr>
                <a:t>FADH</a:t>
              </a:r>
              <a:r>
                <a:rPr lang="es-ES_tradnl" sz="2400" b="1" baseline="-18000" dirty="0">
                  <a:solidFill>
                    <a:srgbClr val="C00000"/>
                  </a:solidFill>
                  <a:latin typeface="Arial" charset="0"/>
                </a:rPr>
                <a:t>2</a:t>
              </a:r>
            </a:p>
            <a:p>
              <a:pPr algn="ctr">
                <a:defRPr/>
              </a:pPr>
              <a:r>
                <a:rPr lang="es-ES_tradnl" sz="2400" b="1" dirty="0">
                  <a:solidFill>
                    <a:srgbClr val="C00000"/>
                  </a:solidFill>
                  <a:latin typeface="Arial" charset="0"/>
                </a:rPr>
                <a:t>ATP</a:t>
              </a:r>
              <a:endParaRPr lang="es-ES_tradnl" sz="2400" b="1" baseline="24000" dirty="0">
                <a:solidFill>
                  <a:srgbClr val="C00000"/>
                </a:solidFill>
                <a:latin typeface="Arial" charset="0"/>
              </a:endParaRPr>
            </a:p>
            <a:p>
              <a:pPr algn="ctr">
                <a:defRPr/>
              </a:pPr>
              <a:endParaRPr lang="es-ES_tradnl" sz="2400" b="1" baseline="-18000" dirty="0">
                <a:solidFill>
                  <a:srgbClr val="C00000"/>
                </a:solidFill>
                <a:latin typeface="Arial" charset="0"/>
              </a:endParaRPr>
            </a:p>
          </p:txBody>
        </p:sp>
        <p:sp>
          <p:nvSpPr>
            <p:cNvPr id="12296" name="Text Box 12"/>
            <p:cNvSpPr txBox="1">
              <a:spLocks noChangeArrowheads="1"/>
            </p:cNvSpPr>
            <p:nvPr/>
          </p:nvSpPr>
          <p:spPr bwMode="auto">
            <a:xfrm>
              <a:off x="3760" y="1736"/>
              <a:ext cx="753" cy="448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_tradnl" sz="2000" b="1">
                  <a:latin typeface="Arial" charset="0"/>
                </a:rPr>
                <a:t>Energía </a:t>
              </a:r>
            </a:p>
            <a:p>
              <a:r>
                <a:rPr lang="es-ES_tradnl" sz="2000" b="1">
                  <a:latin typeface="Arial" charset="0"/>
                </a:rPr>
                <a:t>Química</a:t>
              </a:r>
            </a:p>
          </p:txBody>
        </p:sp>
        <p:sp>
          <p:nvSpPr>
            <p:cNvPr id="12297" name="AutoShape 13"/>
            <p:cNvSpPr>
              <a:spLocks noChangeArrowheads="1"/>
            </p:cNvSpPr>
            <p:nvPr/>
          </p:nvSpPr>
          <p:spPr bwMode="auto">
            <a:xfrm>
              <a:off x="2018" y="1253"/>
              <a:ext cx="1270" cy="318"/>
            </a:xfrm>
            <a:prstGeom prst="curvedDownArrow">
              <a:avLst>
                <a:gd name="adj1" fmla="val 79874"/>
                <a:gd name="adj2" fmla="val 159748"/>
                <a:gd name="adj3" fmla="val 33333"/>
              </a:avLst>
            </a:prstGeom>
            <a:solidFill>
              <a:srgbClr val="FF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12298" name="Oval 14"/>
            <p:cNvSpPr>
              <a:spLocks noChangeArrowheads="1"/>
            </p:cNvSpPr>
            <p:nvPr/>
          </p:nvSpPr>
          <p:spPr bwMode="auto">
            <a:xfrm>
              <a:off x="1292" y="1616"/>
              <a:ext cx="1361" cy="1179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ES_tradnl" sz="2400" b="1">
                  <a:latin typeface="Arial" charset="0"/>
                </a:rPr>
                <a:t>NAD</a:t>
              </a:r>
              <a:r>
                <a:rPr lang="es-ES_tradnl" sz="2400" b="1" baseline="24000">
                  <a:latin typeface="Arial" charset="0"/>
                </a:rPr>
                <a:t>+</a:t>
              </a:r>
            </a:p>
            <a:p>
              <a:pPr algn="ctr"/>
              <a:r>
                <a:rPr lang="es-ES_tradnl" sz="2400" b="1">
                  <a:latin typeface="Arial" charset="0"/>
                </a:rPr>
                <a:t>NADP</a:t>
              </a:r>
              <a:r>
                <a:rPr lang="es-ES_tradnl" sz="2400" b="1" baseline="26000">
                  <a:latin typeface="Arial" charset="0"/>
                </a:rPr>
                <a:t>+</a:t>
              </a:r>
            </a:p>
            <a:p>
              <a:pPr algn="ctr"/>
              <a:r>
                <a:rPr lang="es-ES_tradnl" sz="2400" b="1">
                  <a:latin typeface="Arial" charset="0"/>
                </a:rPr>
                <a:t>FAD</a:t>
              </a:r>
            </a:p>
            <a:p>
              <a:pPr algn="ctr"/>
              <a:r>
                <a:rPr lang="es-ES_tradnl" sz="2400" b="1">
                  <a:latin typeface="Arial" charset="0"/>
                </a:rPr>
                <a:t>ADP+HPO</a:t>
              </a:r>
              <a:r>
                <a:rPr lang="es-ES_tradnl" sz="2400" b="1" baseline="-18000">
                  <a:latin typeface="Arial" charset="0"/>
                </a:rPr>
                <a:t>4</a:t>
              </a:r>
              <a:r>
                <a:rPr lang="es-ES_tradnl" sz="2400" b="1" baseline="24000">
                  <a:latin typeface="Arial" charset="0"/>
                </a:rPr>
                <a:t>2-</a:t>
              </a:r>
            </a:p>
            <a:p>
              <a:pPr algn="ctr"/>
              <a:endParaRPr lang="es-ES_tradnl" sz="2400" b="1">
                <a:latin typeface="Arial" charset="0"/>
              </a:endParaRPr>
            </a:p>
          </p:txBody>
        </p:sp>
      </p:grpSp>
      <p:sp>
        <p:nvSpPr>
          <p:cNvPr id="15" name="14 CuadroTexto"/>
          <p:cNvSpPr txBox="1"/>
          <p:nvPr/>
        </p:nvSpPr>
        <p:spPr>
          <a:xfrm>
            <a:off x="3714744" y="0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000" b="1" i="1" dirty="0" smtClean="0">
                <a:solidFill>
                  <a:srgbClr val="FF3399"/>
                </a:solidFill>
                <a:latin typeface="Comic Sans MS" pitchFamily="66" charset="0"/>
              </a:rPr>
              <a:t>Repasemos….</a:t>
            </a:r>
            <a:endParaRPr lang="es-AR" sz="2000" b="1" i="1" dirty="0">
              <a:solidFill>
                <a:srgbClr val="FF33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3"/>
          <p:cNvSpPr>
            <a:spLocks noChangeArrowheads="1"/>
          </p:cNvSpPr>
          <p:nvPr/>
        </p:nvSpPr>
        <p:spPr bwMode="auto">
          <a:xfrm>
            <a:off x="6143636" y="4643446"/>
            <a:ext cx="3000364" cy="1214446"/>
          </a:xfrm>
          <a:prstGeom prst="ellipse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 b="1" dirty="0" smtClean="0">
                <a:solidFill>
                  <a:schemeClr val="bg1"/>
                </a:solidFill>
              </a:rPr>
              <a:t>TEJIDOS </a:t>
            </a:r>
          </a:p>
          <a:p>
            <a:pPr algn="ctr"/>
            <a:r>
              <a:rPr lang="es-ES_tradnl" sz="2400" b="1" dirty="0" smtClean="0">
                <a:solidFill>
                  <a:schemeClr val="bg1"/>
                </a:solidFill>
              </a:rPr>
              <a:t>EXTRAHEPATICOS</a:t>
            </a:r>
            <a:endParaRPr lang="es-ES_tradnl" sz="2400" b="1" dirty="0">
              <a:solidFill>
                <a:schemeClr val="bg1"/>
              </a:solidFill>
            </a:endParaRPr>
          </a:p>
        </p:txBody>
      </p:sp>
      <p:sp>
        <p:nvSpPr>
          <p:cNvPr id="35842" name="Oval 22"/>
          <p:cNvSpPr>
            <a:spLocks noChangeArrowheads="1"/>
          </p:cNvSpPr>
          <p:nvPr/>
        </p:nvSpPr>
        <p:spPr bwMode="auto">
          <a:xfrm>
            <a:off x="1692275" y="2276475"/>
            <a:ext cx="4657725" cy="3590925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44450"/>
            <a:ext cx="8208962" cy="1008063"/>
          </a:xfr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2700" cap="flat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3200" dirty="0" smtClean="0">
                <a:solidFill>
                  <a:schemeClr val="bg1"/>
                </a:solidFill>
              </a:rPr>
              <a:t>Síntesis y degradación de </a:t>
            </a:r>
            <a:br>
              <a:rPr lang="es-ES_tradnl" sz="3200" dirty="0" smtClean="0">
                <a:solidFill>
                  <a:schemeClr val="bg1"/>
                </a:solidFill>
              </a:rPr>
            </a:br>
            <a:r>
              <a:rPr lang="es-ES_tradnl" sz="3200" dirty="0" smtClean="0">
                <a:solidFill>
                  <a:schemeClr val="bg1"/>
                </a:solidFill>
              </a:rPr>
              <a:t>triglicéridos en </a:t>
            </a:r>
            <a:r>
              <a:rPr lang="es-ES_tradnl" sz="3200" dirty="0" smtClean="0">
                <a:solidFill>
                  <a:srgbClr val="0000CC"/>
                </a:solidFill>
              </a:rPr>
              <a:t>TEJIDO ADIPOSO</a:t>
            </a:r>
          </a:p>
        </p:txBody>
      </p:sp>
      <p:sp>
        <p:nvSpPr>
          <p:cNvPr id="35844" name="Rectangle 3"/>
          <p:cNvSpPr>
            <a:spLocks noChangeArrowheads="1"/>
          </p:cNvSpPr>
          <p:nvPr/>
        </p:nvSpPr>
        <p:spPr bwMode="auto">
          <a:xfrm>
            <a:off x="1547813" y="1412875"/>
            <a:ext cx="1825625" cy="70852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000" b="1" dirty="0"/>
              <a:t>Glucosa </a:t>
            </a:r>
          </a:p>
          <a:p>
            <a:r>
              <a:rPr lang="es-ES_tradnl" sz="2000" b="1" dirty="0" smtClean="0"/>
              <a:t>(sanguínea)</a:t>
            </a:r>
            <a:endParaRPr lang="es-ES_tradnl" sz="2000" b="1" dirty="0"/>
          </a:p>
        </p:txBody>
      </p:sp>
      <p:sp>
        <p:nvSpPr>
          <p:cNvPr id="35845" name="Rectangle 4"/>
          <p:cNvSpPr>
            <a:spLocks noChangeArrowheads="1"/>
          </p:cNvSpPr>
          <p:nvPr/>
        </p:nvSpPr>
        <p:spPr bwMode="auto">
          <a:xfrm>
            <a:off x="4878388" y="1449388"/>
            <a:ext cx="2765446" cy="70852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r>
              <a:rPr lang="es-ES_tradnl" sz="2000" b="1" dirty="0" smtClean="0"/>
              <a:t>VLDL (Del hígado)</a:t>
            </a:r>
          </a:p>
          <a:p>
            <a:r>
              <a:rPr lang="es-ES_tradnl" sz="2000" b="1" dirty="0" smtClean="0"/>
              <a:t>Y QUILOM.(DIETA)</a:t>
            </a:r>
            <a:endParaRPr lang="es-ES_tradnl" sz="2000" b="1" dirty="0"/>
          </a:p>
        </p:txBody>
      </p:sp>
      <p:sp>
        <p:nvSpPr>
          <p:cNvPr id="35846" name="Rectangle 5"/>
          <p:cNvSpPr>
            <a:spLocks noChangeArrowheads="1"/>
          </p:cNvSpPr>
          <p:nvPr/>
        </p:nvSpPr>
        <p:spPr bwMode="auto">
          <a:xfrm>
            <a:off x="1908175" y="2852738"/>
            <a:ext cx="1543050" cy="466725"/>
          </a:xfrm>
          <a:prstGeom prst="rect">
            <a:avLst/>
          </a:prstGeom>
          <a:solidFill>
            <a:srgbClr val="F6CFCE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rgbClr val="0000FF"/>
                </a:solidFill>
              </a:rPr>
              <a:t>Glucosa</a:t>
            </a:r>
          </a:p>
        </p:txBody>
      </p:sp>
      <p:sp>
        <p:nvSpPr>
          <p:cNvPr id="35847" name="Rectangle 6"/>
          <p:cNvSpPr>
            <a:spLocks noChangeArrowheads="1"/>
          </p:cNvSpPr>
          <p:nvPr/>
        </p:nvSpPr>
        <p:spPr bwMode="auto">
          <a:xfrm>
            <a:off x="4284663" y="2852738"/>
            <a:ext cx="2087562" cy="466725"/>
          </a:xfrm>
          <a:prstGeom prst="rect">
            <a:avLst/>
          </a:prstGeom>
          <a:solidFill>
            <a:srgbClr val="F6CFCE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rgbClr val="0000FF"/>
                </a:solidFill>
              </a:rPr>
              <a:t>Acidos grasos</a:t>
            </a:r>
          </a:p>
        </p:txBody>
      </p:sp>
      <p:sp>
        <p:nvSpPr>
          <p:cNvPr id="35848" name="Rectangle 7"/>
          <p:cNvSpPr>
            <a:spLocks noChangeArrowheads="1"/>
          </p:cNvSpPr>
          <p:nvPr/>
        </p:nvSpPr>
        <p:spPr bwMode="auto">
          <a:xfrm>
            <a:off x="1403350" y="3754438"/>
            <a:ext cx="1873250" cy="466725"/>
          </a:xfrm>
          <a:prstGeom prst="rect">
            <a:avLst/>
          </a:prstGeom>
          <a:solidFill>
            <a:srgbClr val="F6CFCE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rgbClr val="0000FF"/>
                </a:solidFill>
              </a:rPr>
              <a:t>Glicerol-3-P</a:t>
            </a:r>
          </a:p>
        </p:txBody>
      </p:sp>
      <p:sp>
        <p:nvSpPr>
          <p:cNvPr id="35849" name="Rectangle 8"/>
          <p:cNvSpPr>
            <a:spLocks noChangeArrowheads="1"/>
          </p:cNvSpPr>
          <p:nvPr/>
        </p:nvSpPr>
        <p:spPr bwMode="auto">
          <a:xfrm>
            <a:off x="4211638" y="3835400"/>
            <a:ext cx="2303462" cy="466725"/>
          </a:xfrm>
          <a:prstGeom prst="rect">
            <a:avLst/>
          </a:prstGeom>
          <a:solidFill>
            <a:srgbClr val="F6CFCE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/>
            <a:r>
              <a:rPr lang="es-ES_tradnl" sz="2400" b="1">
                <a:solidFill>
                  <a:srgbClr val="0000FF"/>
                </a:solidFill>
              </a:rPr>
              <a:t>Acil-CoA</a:t>
            </a:r>
          </a:p>
        </p:txBody>
      </p:sp>
      <p:sp>
        <p:nvSpPr>
          <p:cNvPr id="35850" name="Rectangle 9"/>
          <p:cNvSpPr>
            <a:spLocks noChangeArrowheads="1"/>
          </p:cNvSpPr>
          <p:nvPr/>
        </p:nvSpPr>
        <p:spPr bwMode="auto">
          <a:xfrm>
            <a:off x="2897188" y="4416425"/>
            <a:ext cx="2689225" cy="469900"/>
          </a:xfrm>
          <a:prstGeom prst="rect">
            <a:avLst/>
          </a:prstGeom>
          <a:solidFill>
            <a:srgbClr val="F6CFCE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rgbClr val="0000FF"/>
                </a:solidFill>
              </a:rPr>
              <a:t>TRIGLICERIDOS</a:t>
            </a:r>
          </a:p>
        </p:txBody>
      </p:sp>
      <p:sp>
        <p:nvSpPr>
          <p:cNvPr id="35851" name="Rectangle 10"/>
          <p:cNvSpPr>
            <a:spLocks noChangeArrowheads="1"/>
          </p:cNvSpPr>
          <p:nvPr/>
        </p:nvSpPr>
        <p:spPr bwMode="auto">
          <a:xfrm>
            <a:off x="2819400" y="5229225"/>
            <a:ext cx="1295400" cy="457200"/>
          </a:xfrm>
          <a:prstGeom prst="rect">
            <a:avLst/>
          </a:prstGeom>
          <a:solidFill>
            <a:srgbClr val="F6CFCE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>
                <a:solidFill>
                  <a:srgbClr val="0000FF"/>
                </a:solidFill>
              </a:rPr>
              <a:t>Glicerol</a:t>
            </a:r>
          </a:p>
        </p:txBody>
      </p:sp>
      <p:sp>
        <p:nvSpPr>
          <p:cNvPr id="35852" name="Rectangle 11"/>
          <p:cNvSpPr>
            <a:spLocks noChangeArrowheads="1"/>
          </p:cNvSpPr>
          <p:nvPr/>
        </p:nvSpPr>
        <p:spPr bwMode="auto">
          <a:xfrm>
            <a:off x="4114800" y="5205413"/>
            <a:ext cx="1971675" cy="457200"/>
          </a:xfrm>
          <a:prstGeom prst="rect">
            <a:avLst/>
          </a:prstGeom>
          <a:solidFill>
            <a:srgbClr val="F6CFCE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rgbClr val="0000FF"/>
                </a:solidFill>
              </a:rPr>
              <a:t>Acidos grasos</a:t>
            </a:r>
          </a:p>
        </p:txBody>
      </p:sp>
      <p:sp>
        <p:nvSpPr>
          <p:cNvPr id="35853" name="Rectangle 12"/>
          <p:cNvSpPr>
            <a:spLocks noChangeArrowheads="1"/>
          </p:cNvSpPr>
          <p:nvPr/>
        </p:nvSpPr>
        <p:spPr bwMode="auto">
          <a:xfrm>
            <a:off x="1403350" y="6127750"/>
            <a:ext cx="1243013" cy="469900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rgbClr val="FF3300"/>
                </a:solidFill>
              </a:rPr>
              <a:t>Glicerol</a:t>
            </a:r>
          </a:p>
        </p:txBody>
      </p:sp>
      <p:sp>
        <p:nvSpPr>
          <p:cNvPr id="35854" name="Rectangle 13"/>
          <p:cNvSpPr>
            <a:spLocks noChangeArrowheads="1"/>
          </p:cNvSpPr>
          <p:nvPr/>
        </p:nvSpPr>
        <p:spPr bwMode="auto">
          <a:xfrm>
            <a:off x="5795963" y="5876925"/>
            <a:ext cx="2914650" cy="835025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>
                <a:solidFill>
                  <a:srgbClr val="CC0000"/>
                </a:solidFill>
              </a:rPr>
              <a:t>Complejos ác. graso-</a:t>
            </a:r>
          </a:p>
          <a:p>
            <a:r>
              <a:rPr lang="es-ES_tradnl" sz="2400" b="1">
                <a:solidFill>
                  <a:srgbClr val="CC0000"/>
                </a:solidFill>
              </a:rPr>
              <a:t>albúmina</a:t>
            </a:r>
          </a:p>
        </p:txBody>
      </p:sp>
      <p:sp>
        <p:nvSpPr>
          <p:cNvPr id="35855" name="Line 14"/>
          <p:cNvSpPr>
            <a:spLocks noChangeShapeType="1"/>
          </p:cNvSpPr>
          <p:nvPr/>
        </p:nvSpPr>
        <p:spPr bwMode="auto">
          <a:xfrm>
            <a:off x="2681288" y="2133600"/>
            <a:ext cx="0" cy="685800"/>
          </a:xfrm>
          <a:prstGeom prst="line">
            <a:avLst/>
          </a:prstGeom>
          <a:noFill/>
          <a:ln w="44450">
            <a:solidFill>
              <a:schemeClr val="tx1"/>
            </a:solidFill>
            <a:prstDash val="sysDot"/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856" name="Line 15"/>
          <p:cNvSpPr>
            <a:spLocks noChangeShapeType="1"/>
          </p:cNvSpPr>
          <p:nvPr/>
        </p:nvSpPr>
        <p:spPr bwMode="auto">
          <a:xfrm>
            <a:off x="5435600" y="2205038"/>
            <a:ext cx="0" cy="609600"/>
          </a:xfrm>
          <a:prstGeom prst="line">
            <a:avLst/>
          </a:prstGeom>
          <a:noFill/>
          <a:ln w="44450">
            <a:solidFill>
              <a:schemeClr val="tx1"/>
            </a:solidFill>
            <a:prstDash val="sysDot"/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857" name="Line 16"/>
          <p:cNvSpPr>
            <a:spLocks noChangeShapeType="1"/>
          </p:cNvSpPr>
          <p:nvPr/>
        </p:nvSpPr>
        <p:spPr bwMode="auto">
          <a:xfrm>
            <a:off x="2636838" y="3311525"/>
            <a:ext cx="0" cy="38100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858" name="Line 17"/>
          <p:cNvSpPr>
            <a:spLocks noChangeShapeType="1"/>
          </p:cNvSpPr>
          <p:nvPr/>
        </p:nvSpPr>
        <p:spPr bwMode="auto">
          <a:xfrm>
            <a:off x="5118100" y="3235325"/>
            <a:ext cx="0" cy="60960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859" name="Line 18"/>
          <p:cNvSpPr>
            <a:spLocks noChangeShapeType="1"/>
          </p:cNvSpPr>
          <p:nvPr/>
        </p:nvSpPr>
        <p:spPr bwMode="auto">
          <a:xfrm flipH="1">
            <a:off x="2700338" y="5553075"/>
            <a:ext cx="647700" cy="603250"/>
          </a:xfrm>
          <a:prstGeom prst="line">
            <a:avLst/>
          </a:prstGeom>
          <a:noFill/>
          <a:ln w="44450">
            <a:solidFill>
              <a:schemeClr val="tx1"/>
            </a:solidFill>
            <a:prstDash val="sysDot"/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860" name="Line 19"/>
          <p:cNvSpPr>
            <a:spLocks noChangeShapeType="1"/>
          </p:cNvSpPr>
          <p:nvPr/>
        </p:nvSpPr>
        <p:spPr bwMode="auto">
          <a:xfrm>
            <a:off x="5076825" y="5491163"/>
            <a:ext cx="431800" cy="50482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861" name="Line 20"/>
          <p:cNvSpPr>
            <a:spLocks noChangeShapeType="1"/>
          </p:cNvSpPr>
          <p:nvPr/>
        </p:nvSpPr>
        <p:spPr bwMode="auto">
          <a:xfrm flipH="1">
            <a:off x="3419475" y="4868863"/>
            <a:ext cx="334963" cy="360362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862" name="Line 21"/>
          <p:cNvSpPr>
            <a:spLocks noChangeShapeType="1"/>
          </p:cNvSpPr>
          <p:nvPr/>
        </p:nvSpPr>
        <p:spPr bwMode="auto">
          <a:xfrm>
            <a:off x="4356100" y="4941888"/>
            <a:ext cx="215900" cy="21590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863" name="Oval 23"/>
          <p:cNvSpPr>
            <a:spLocks noChangeArrowheads="1"/>
          </p:cNvSpPr>
          <p:nvPr/>
        </p:nvSpPr>
        <p:spPr bwMode="auto">
          <a:xfrm>
            <a:off x="3563938" y="5997575"/>
            <a:ext cx="1377950" cy="512763"/>
          </a:xfrm>
          <a:prstGeom prst="ellipse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 b="1" dirty="0">
                <a:solidFill>
                  <a:schemeClr val="bg1"/>
                </a:solidFill>
              </a:rPr>
              <a:t>HIGADO</a:t>
            </a:r>
          </a:p>
        </p:txBody>
      </p:sp>
      <p:sp>
        <p:nvSpPr>
          <p:cNvPr id="35864" name="AutoShape 24"/>
          <p:cNvSpPr>
            <a:spLocks noChangeArrowheads="1"/>
          </p:cNvSpPr>
          <p:nvPr/>
        </p:nvSpPr>
        <p:spPr bwMode="auto">
          <a:xfrm>
            <a:off x="2911475" y="6161088"/>
            <a:ext cx="585788" cy="152400"/>
          </a:xfrm>
          <a:prstGeom prst="rightArrow">
            <a:avLst>
              <a:gd name="adj1" fmla="val 50000"/>
              <a:gd name="adj2" fmla="val 96094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35865" name="AutoShape 25"/>
          <p:cNvSpPr>
            <a:spLocks noChangeArrowheads="1"/>
          </p:cNvSpPr>
          <p:nvPr/>
        </p:nvSpPr>
        <p:spPr bwMode="auto">
          <a:xfrm>
            <a:off x="4999038" y="6161088"/>
            <a:ext cx="585787" cy="152400"/>
          </a:xfrm>
          <a:prstGeom prst="leftArrow">
            <a:avLst>
              <a:gd name="adj1" fmla="val 50000"/>
              <a:gd name="adj2" fmla="val 96094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8464" name="Rectangle 32"/>
          <p:cNvSpPr>
            <a:spLocks noChangeArrowheads="1"/>
          </p:cNvSpPr>
          <p:nvPr/>
        </p:nvSpPr>
        <p:spPr bwMode="auto">
          <a:xfrm>
            <a:off x="1222408" y="4857760"/>
            <a:ext cx="7993062" cy="2071678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8" name="27 Flecha arriba"/>
          <p:cNvSpPr/>
          <p:nvPr/>
        </p:nvSpPr>
        <p:spPr>
          <a:xfrm>
            <a:off x="7572396" y="5643578"/>
            <a:ext cx="142876" cy="285752"/>
          </a:xfrm>
          <a:prstGeom prst="up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1 CuadroTexto"/>
          <p:cNvSpPr txBox="1">
            <a:spLocks noChangeArrowheads="1"/>
          </p:cNvSpPr>
          <p:nvPr/>
        </p:nvSpPr>
        <p:spPr bwMode="auto">
          <a:xfrm>
            <a:off x="71406" y="2071678"/>
            <a:ext cx="1355725" cy="341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altLang="es-AR" sz="1800" b="1" dirty="0"/>
              <a:t>El nivel de glucosa en las </a:t>
            </a:r>
          </a:p>
          <a:p>
            <a:r>
              <a:rPr lang="es-MX" altLang="es-AR" sz="1800" b="1" dirty="0"/>
              <a:t>células adiposas es el factor </a:t>
            </a:r>
          </a:p>
          <a:p>
            <a:r>
              <a:rPr lang="es-MX" altLang="es-AR" sz="1800" b="1" dirty="0"/>
              <a:t>que determina la liberación </a:t>
            </a:r>
          </a:p>
          <a:p>
            <a:r>
              <a:rPr lang="es-MX" altLang="es-AR" sz="1800" b="1" dirty="0"/>
              <a:t>de AG al plasma</a:t>
            </a:r>
            <a:endParaRPr lang="es-AR" altLang="es-AR" sz="1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2" descr="yoooooo_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3695700" cy="5200651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4214810" y="4786322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AR" dirty="0" smtClean="0"/>
              <a:t>Vías metabólicas principales en el </a:t>
            </a:r>
            <a:r>
              <a:rPr lang="es-AR" dirty="0" err="1" smtClean="0"/>
              <a:t>adipocito</a:t>
            </a:r>
            <a:r>
              <a:rPr lang="es-AR" dirty="0" smtClean="0"/>
              <a:t> en absorción. Imagen tomada de Bioquímica 4ta </a:t>
            </a:r>
            <a:r>
              <a:rPr lang="es-AR" dirty="0" err="1" smtClean="0"/>
              <a:t>edicion</a:t>
            </a:r>
            <a:r>
              <a:rPr lang="es-AR" dirty="0" smtClean="0"/>
              <a:t> Champe, Pamela y Richard Harvey</a:t>
            </a:r>
            <a:endParaRPr lang="es-A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2268538" y="1773238"/>
            <a:ext cx="5111750" cy="1801812"/>
          </a:xfrm>
          <a:prstGeom prst="rect">
            <a:avLst/>
          </a:prstGeom>
          <a:solidFill>
            <a:srgbClr val="ECFA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sz="2800" b="1">
                <a:solidFill>
                  <a:schemeClr val="tx2">
                    <a:lumMod val="25000"/>
                  </a:schemeClr>
                </a:solidFill>
                <a:latin typeface="Arial" charset="0"/>
              </a:rPr>
              <a:t>TRIACILGLICERIDOS</a:t>
            </a:r>
          </a:p>
          <a:p>
            <a:pPr algn="ctr">
              <a:spcBef>
                <a:spcPct val="50000"/>
              </a:spcBef>
              <a:defRPr/>
            </a:pPr>
            <a:endParaRPr lang="es-ES_tradnl" sz="2800" b="1">
              <a:solidFill>
                <a:schemeClr val="tx2">
                  <a:lumMod val="25000"/>
                </a:schemeClr>
              </a:solidFill>
              <a:latin typeface="Arial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es-ES_tradnl" sz="2800" b="1">
                <a:solidFill>
                  <a:schemeClr val="tx2">
                    <a:lumMod val="25000"/>
                  </a:schemeClr>
                </a:solidFill>
                <a:latin typeface="Arial" charset="0"/>
              </a:rPr>
              <a:t>GLICEROL  +   AC. GRASOS</a:t>
            </a:r>
            <a:endParaRPr lang="es-ES" sz="2800" b="1">
              <a:solidFill>
                <a:schemeClr val="tx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32771" name="AutoShape 3"/>
          <p:cNvSpPr>
            <a:spLocks noChangeArrowheads="1"/>
          </p:cNvSpPr>
          <p:nvPr/>
        </p:nvSpPr>
        <p:spPr bwMode="auto">
          <a:xfrm>
            <a:off x="4211638" y="2276475"/>
            <a:ext cx="360362" cy="936625"/>
          </a:xfrm>
          <a:prstGeom prst="downArrow">
            <a:avLst>
              <a:gd name="adj1" fmla="val 50000"/>
              <a:gd name="adj2" fmla="val 649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32772" name="Oval 4"/>
          <p:cNvSpPr>
            <a:spLocks noChangeArrowheads="1"/>
          </p:cNvSpPr>
          <p:nvPr/>
        </p:nvSpPr>
        <p:spPr bwMode="auto">
          <a:xfrm>
            <a:off x="4859338" y="2349500"/>
            <a:ext cx="1441450" cy="5746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2000" b="1" i="1">
                <a:latin typeface="Arial" charset="0"/>
              </a:rPr>
              <a:t>Lipasas</a:t>
            </a:r>
            <a:endParaRPr lang="es-ES" sz="2000" b="1" i="1">
              <a:latin typeface="Arial" charset="0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692275" y="3716338"/>
            <a:ext cx="1368425" cy="39687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sz="2000" b="1" dirty="0">
                <a:solidFill>
                  <a:schemeClr val="tx2">
                    <a:lumMod val="25000"/>
                  </a:schemeClr>
                </a:solidFill>
                <a:latin typeface="Arial" charset="0"/>
              </a:rPr>
              <a:t>HIGADO</a:t>
            </a:r>
            <a:endParaRPr lang="es-ES" sz="2000" b="1" dirty="0">
              <a:solidFill>
                <a:schemeClr val="tx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5508625" y="3716338"/>
            <a:ext cx="3313113" cy="39687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sz="2000" b="1" dirty="0">
                <a:solidFill>
                  <a:schemeClr val="tx2">
                    <a:lumMod val="25000"/>
                  </a:schemeClr>
                </a:solidFill>
                <a:latin typeface="Arial" charset="0"/>
              </a:rPr>
              <a:t>HIGADO, MUSCULO, ETC</a:t>
            </a:r>
            <a:endParaRPr lang="es-ES" sz="2000" b="1" dirty="0">
              <a:solidFill>
                <a:schemeClr val="tx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71438" y="4724400"/>
            <a:ext cx="2484437" cy="406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 b="1" dirty="0">
                <a:latin typeface="Arial" charset="0"/>
              </a:rPr>
              <a:t>Gluconeogénesis</a:t>
            </a:r>
            <a:endParaRPr lang="es-ES" sz="2000" b="1" dirty="0">
              <a:latin typeface="Arial" charset="0"/>
            </a:endParaRP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2700338" y="4751388"/>
            <a:ext cx="1368425" cy="406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000" b="1">
                <a:latin typeface="Arial" charset="0"/>
              </a:rPr>
              <a:t>Glicólisis</a:t>
            </a:r>
            <a:endParaRPr lang="es-ES" sz="2000" b="1">
              <a:latin typeface="Arial" charset="0"/>
            </a:endParaRP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6732588" y="5229225"/>
            <a:ext cx="1584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000" b="1">
                <a:latin typeface="Arial" charset="0"/>
              </a:rPr>
              <a:t>Acetil- CoA</a:t>
            </a:r>
            <a:endParaRPr lang="es-ES" sz="2000" b="1">
              <a:latin typeface="Arial" charset="0"/>
            </a:endParaRP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5292725" y="4652963"/>
            <a:ext cx="1152525" cy="701675"/>
          </a:xfrm>
          <a:prstGeom prst="rect">
            <a:avLst/>
          </a:prstGeom>
          <a:solidFill>
            <a:srgbClr val="CFFD9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000" b="1">
                <a:solidFill>
                  <a:schemeClr val="bg1"/>
                </a:solidFill>
                <a:latin typeface="Arial" charset="0"/>
              </a:rPr>
              <a:t>NADH FADH</a:t>
            </a:r>
            <a:r>
              <a:rPr lang="es-ES_tradnl" sz="2000" b="1" baseline="-25000">
                <a:solidFill>
                  <a:schemeClr val="bg1"/>
                </a:solidFill>
                <a:latin typeface="Arial" charset="0"/>
              </a:rPr>
              <a:t>2</a:t>
            </a:r>
            <a:endParaRPr lang="es-ES" sz="2000" b="1" baseline="-250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3348038" y="5300663"/>
            <a:ext cx="2159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000" b="1">
                <a:latin typeface="Arial" charset="0"/>
              </a:rPr>
              <a:t>Cadena Respiratoria</a:t>
            </a:r>
            <a:endParaRPr lang="es-ES" sz="2000" b="1">
              <a:latin typeface="Arial" charset="0"/>
            </a:endParaRP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3635375" y="6237288"/>
            <a:ext cx="1368425" cy="396875"/>
          </a:xfrm>
          <a:prstGeom prst="rect">
            <a:avLst/>
          </a:prstGeom>
          <a:solidFill>
            <a:srgbClr val="FFBEA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000" b="1">
                <a:solidFill>
                  <a:schemeClr val="bg1"/>
                </a:solidFill>
                <a:latin typeface="Arial" charset="0"/>
              </a:rPr>
              <a:t>ATP</a:t>
            </a:r>
            <a:endParaRPr lang="es-ES" sz="20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32781" name="Oval 13"/>
          <p:cNvSpPr>
            <a:spLocks noChangeArrowheads="1"/>
          </p:cNvSpPr>
          <p:nvPr/>
        </p:nvSpPr>
        <p:spPr bwMode="auto">
          <a:xfrm>
            <a:off x="6948488" y="6138863"/>
            <a:ext cx="1079500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1800" b="1">
                <a:latin typeface="Arial" charset="0"/>
              </a:rPr>
              <a:t>C.Krebs</a:t>
            </a:r>
            <a:endParaRPr lang="es-ES" sz="1800" b="1">
              <a:latin typeface="Arial" charset="0"/>
            </a:endParaRPr>
          </a:p>
        </p:txBody>
      </p:sp>
      <p:sp>
        <p:nvSpPr>
          <p:cNvPr id="32782" name="Line 14"/>
          <p:cNvSpPr>
            <a:spLocks noChangeShapeType="1"/>
          </p:cNvSpPr>
          <p:nvPr/>
        </p:nvSpPr>
        <p:spPr bwMode="auto">
          <a:xfrm>
            <a:off x="7524750" y="4221163"/>
            <a:ext cx="0" cy="11525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3" name="Line 15"/>
          <p:cNvSpPr>
            <a:spLocks noChangeShapeType="1"/>
          </p:cNvSpPr>
          <p:nvPr/>
        </p:nvSpPr>
        <p:spPr bwMode="auto">
          <a:xfrm>
            <a:off x="7524750" y="5516563"/>
            <a:ext cx="0" cy="576262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4" name="Freeform 16"/>
          <p:cNvSpPr>
            <a:spLocks/>
          </p:cNvSpPr>
          <p:nvPr/>
        </p:nvSpPr>
        <p:spPr bwMode="auto">
          <a:xfrm>
            <a:off x="6443663" y="4724400"/>
            <a:ext cx="1008062" cy="360363"/>
          </a:xfrm>
          <a:custGeom>
            <a:avLst/>
            <a:gdLst>
              <a:gd name="T0" fmla="*/ 2147483647 w 635"/>
              <a:gd name="T1" fmla="*/ 0 h 90"/>
              <a:gd name="T2" fmla="*/ 2147483647 w 635"/>
              <a:gd name="T3" fmla="*/ 2147483647 h 90"/>
              <a:gd name="T4" fmla="*/ 0 w 635"/>
              <a:gd name="T5" fmla="*/ 2147483647 h 90"/>
              <a:gd name="T6" fmla="*/ 0 60000 65536"/>
              <a:gd name="T7" fmla="*/ 0 60000 65536"/>
              <a:gd name="T8" fmla="*/ 0 60000 65536"/>
              <a:gd name="T9" fmla="*/ 0 w 635"/>
              <a:gd name="T10" fmla="*/ 0 h 90"/>
              <a:gd name="T11" fmla="*/ 635 w 635"/>
              <a:gd name="T12" fmla="*/ 90 h 9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90">
                <a:moveTo>
                  <a:pt x="635" y="0"/>
                </a:moveTo>
                <a:cubicBezTo>
                  <a:pt x="597" y="15"/>
                  <a:pt x="560" y="30"/>
                  <a:pt x="454" y="45"/>
                </a:cubicBezTo>
                <a:cubicBezTo>
                  <a:pt x="348" y="60"/>
                  <a:pt x="76" y="83"/>
                  <a:pt x="0" y="90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s-PE"/>
          </a:p>
        </p:txBody>
      </p:sp>
      <p:sp>
        <p:nvSpPr>
          <p:cNvPr id="32785" name="Freeform 17"/>
          <p:cNvSpPr>
            <a:spLocks/>
          </p:cNvSpPr>
          <p:nvPr/>
        </p:nvSpPr>
        <p:spPr bwMode="auto">
          <a:xfrm>
            <a:off x="6156325" y="5373688"/>
            <a:ext cx="792163" cy="1008062"/>
          </a:xfrm>
          <a:custGeom>
            <a:avLst/>
            <a:gdLst>
              <a:gd name="T0" fmla="*/ 2147483647 w 499"/>
              <a:gd name="T1" fmla="*/ 2147483647 h 635"/>
              <a:gd name="T2" fmla="*/ 2147483647 w 499"/>
              <a:gd name="T3" fmla="*/ 2147483647 h 635"/>
              <a:gd name="T4" fmla="*/ 0 w 499"/>
              <a:gd name="T5" fmla="*/ 0 h 635"/>
              <a:gd name="T6" fmla="*/ 0 60000 65536"/>
              <a:gd name="T7" fmla="*/ 0 60000 65536"/>
              <a:gd name="T8" fmla="*/ 0 60000 65536"/>
              <a:gd name="T9" fmla="*/ 0 w 499"/>
              <a:gd name="T10" fmla="*/ 0 h 635"/>
              <a:gd name="T11" fmla="*/ 499 w 499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99" h="635">
                <a:moveTo>
                  <a:pt x="499" y="635"/>
                </a:moveTo>
                <a:cubicBezTo>
                  <a:pt x="336" y="574"/>
                  <a:pt x="174" y="514"/>
                  <a:pt x="91" y="408"/>
                </a:cubicBezTo>
                <a:cubicBezTo>
                  <a:pt x="8" y="302"/>
                  <a:pt x="15" y="68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s-PE"/>
          </a:p>
        </p:txBody>
      </p:sp>
      <p:sp>
        <p:nvSpPr>
          <p:cNvPr id="32786" name="Freeform 18"/>
          <p:cNvSpPr>
            <a:spLocks/>
          </p:cNvSpPr>
          <p:nvPr/>
        </p:nvSpPr>
        <p:spPr bwMode="auto">
          <a:xfrm>
            <a:off x="4522788" y="4870450"/>
            <a:ext cx="769937" cy="503238"/>
          </a:xfrm>
          <a:custGeom>
            <a:avLst/>
            <a:gdLst>
              <a:gd name="T0" fmla="*/ 2147483647 w 485"/>
              <a:gd name="T1" fmla="*/ 2147483647 h 317"/>
              <a:gd name="T2" fmla="*/ 2147483647 w 485"/>
              <a:gd name="T3" fmla="*/ 2147483647 h 317"/>
              <a:gd name="T4" fmla="*/ 2147483647 w 485"/>
              <a:gd name="T5" fmla="*/ 2147483647 h 317"/>
              <a:gd name="T6" fmla="*/ 0 60000 65536"/>
              <a:gd name="T7" fmla="*/ 0 60000 65536"/>
              <a:gd name="T8" fmla="*/ 0 60000 65536"/>
              <a:gd name="T9" fmla="*/ 0 w 485"/>
              <a:gd name="T10" fmla="*/ 0 h 317"/>
              <a:gd name="T11" fmla="*/ 485 w 485"/>
              <a:gd name="T12" fmla="*/ 317 h 3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5" h="317">
                <a:moveTo>
                  <a:pt x="485" y="45"/>
                </a:moveTo>
                <a:cubicBezTo>
                  <a:pt x="318" y="22"/>
                  <a:pt x="152" y="0"/>
                  <a:pt x="76" y="45"/>
                </a:cubicBezTo>
                <a:cubicBezTo>
                  <a:pt x="0" y="90"/>
                  <a:pt x="38" y="272"/>
                  <a:pt x="31" y="317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s-PE"/>
          </a:p>
        </p:txBody>
      </p:sp>
      <p:sp>
        <p:nvSpPr>
          <p:cNvPr id="32787" name="Line 19"/>
          <p:cNvSpPr>
            <a:spLocks noChangeShapeType="1"/>
          </p:cNvSpPr>
          <p:nvPr/>
        </p:nvSpPr>
        <p:spPr bwMode="auto">
          <a:xfrm>
            <a:off x="4356100" y="5949950"/>
            <a:ext cx="0" cy="215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8" name="Line 20"/>
          <p:cNvSpPr>
            <a:spLocks noChangeShapeType="1"/>
          </p:cNvSpPr>
          <p:nvPr/>
        </p:nvSpPr>
        <p:spPr bwMode="auto">
          <a:xfrm flipH="1">
            <a:off x="1835150" y="4149725"/>
            <a:ext cx="433388" cy="5032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9" name="Line 21"/>
          <p:cNvSpPr>
            <a:spLocks noChangeShapeType="1"/>
          </p:cNvSpPr>
          <p:nvPr/>
        </p:nvSpPr>
        <p:spPr bwMode="auto">
          <a:xfrm>
            <a:off x="2627313" y="4149725"/>
            <a:ext cx="288925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2246" name="Rectangle 2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497887" cy="1223963"/>
          </a:xfr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sz="3600" dirty="0" smtClean="0">
                <a:solidFill>
                  <a:schemeClr val="bg1"/>
                </a:solidFill>
              </a:rPr>
              <a:t>Esquema General de la movilización de Triglicéridos en el </a:t>
            </a:r>
            <a:r>
              <a:rPr lang="es-ES_tradnl" sz="3600" dirty="0" smtClean="0">
                <a:solidFill>
                  <a:srgbClr val="0000CC"/>
                </a:solidFill>
              </a:rPr>
              <a:t>TEJIDO ADIPOSO</a:t>
            </a:r>
            <a:endParaRPr lang="es-ES" sz="3600" dirty="0" smtClean="0">
              <a:solidFill>
                <a:srgbClr val="0000CC"/>
              </a:solidFill>
            </a:endParaRPr>
          </a:p>
        </p:txBody>
      </p:sp>
      <p:sp>
        <p:nvSpPr>
          <p:cNvPr id="32791" name="Freeform 23"/>
          <p:cNvSpPr>
            <a:spLocks/>
          </p:cNvSpPr>
          <p:nvPr/>
        </p:nvSpPr>
        <p:spPr bwMode="auto">
          <a:xfrm>
            <a:off x="2987675" y="3500438"/>
            <a:ext cx="588963" cy="504825"/>
          </a:xfrm>
          <a:custGeom>
            <a:avLst/>
            <a:gdLst>
              <a:gd name="T0" fmla="*/ 2147483647 w 371"/>
              <a:gd name="T1" fmla="*/ 0 h 318"/>
              <a:gd name="T2" fmla="*/ 2147483647 w 371"/>
              <a:gd name="T3" fmla="*/ 2147483647 h 318"/>
              <a:gd name="T4" fmla="*/ 0 w 371"/>
              <a:gd name="T5" fmla="*/ 2147483647 h 318"/>
              <a:gd name="T6" fmla="*/ 0 60000 65536"/>
              <a:gd name="T7" fmla="*/ 0 60000 65536"/>
              <a:gd name="T8" fmla="*/ 0 60000 65536"/>
              <a:gd name="T9" fmla="*/ 0 w 371"/>
              <a:gd name="T10" fmla="*/ 0 h 318"/>
              <a:gd name="T11" fmla="*/ 371 w 371"/>
              <a:gd name="T12" fmla="*/ 318 h 3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1" h="318">
                <a:moveTo>
                  <a:pt x="318" y="0"/>
                </a:moveTo>
                <a:cubicBezTo>
                  <a:pt x="344" y="114"/>
                  <a:pt x="371" y="228"/>
                  <a:pt x="318" y="273"/>
                </a:cubicBezTo>
                <a:cubicBezTo>
                  <a:pt x="265" y="318"/>
                  <a:pt x="53" y="273"/>
                  <a:pt x="0" y="273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PE"/>
          </a:p>
        </p:txBody>
      </p:sp>
      <p:sp>
        <p:nvSpPr>
          <p:cNvPr id="32792" name="Freeform 24"/>
          <p:cNvSpPr>
            <a:spLocks/>
          </p:cNvSpPr>
          <p:nvPr/>
        </p:nvSpPr>
        <p:spPr bwMode="auto">
          <a:xfrm>
            <a:off x="5076825" y="3500438"/>
            <a:ext cx="503238" cy="504825"/>
          </a:xfrm>
          <a:custGeom>
            <a:avLst/>
            <a:gdLst>
              <a:gd name="T0" fmla="*/ 2147483647 w 317"/>
              <a:gd name="T1" fmla="*/ 0 h 318"/>
              <a:gd name="T2" fmla="*/ 2147483647 w 317"/>
              <a:gd name="T3" fmla="*/ 2147483647 h 318"/>
              <a:gd name="T4" fmla="*/ 2147483647 w 317"/>
              <a:gd name="T5" fmla="*/ 2147483647 h 318"/>
              <a:gd name="T6" fmla="*/ 0 60000 65536"/>
              <a:gd name="T7" fmla="*/ 0 60000 65536"/>
              <a:gd name="T8" fmla="*/ 0 60000 65536"/>
              <a:gd name="T9" fmla="*/ 0 w 317"/>
              <a:gd name="T10" fmla="*/ 0 h 318"/>
              <a:gd name="T11" fmla="*/ 317 w 317"/>
              <a:gd name="T12" fmla="*/ 318 h 3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7" h="318">
                <a:moveTo>
                  <a:pt x="45" y="0"/>
                </a:moveTo>
                <a:cubicBezTo>
                  <a:pt x="22" y="114"/>
                  <a:pt x="0" y="228"/>
                  <a:pt x="45" y="273"/>
                </a:cubicBezTo>
                <a:cubicBezTo>
                  <a:pt x="90" y="318"/>
                  <a:pt x="279" y="273"/>
                  <a:pt x="317" y="273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PE"/>
          </a:p>
        </p:txBody>
      </p:sp>
      <p:sp>
        <p:nvSpPr>
          <p:cNvPr id="32793" name="Text Box 25"/>
          <p:cNvSpPr txBox="1">
            <a:spLocks noChangeArrowheads="1"/>
          </p:cNvSpPr>
          <p:nvPr/>
        </p:nvSpPr>
        <p:spPr bwMode="auto">
          <a:xfrm>
            <a:off x="7596188" y="4508500"/>
            <a:ext cx="1476375" cy="37623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1800" b="1">
                <a:solidFill>
                  <a:srgbClr val="0000FF"/>
                </a:solidFill>
                <a:latin typeface="Symbol" pitchFamily="18" charset="2"/>
              </a:rPr>
              <a:t>b</a:t>
            </a:r>
            <a:r>
              <a:rPr lang="es-ES_tradnl" sz="1800" b="1">
                <a:solidFill>
                  <a:srgbClr val="0000FF"/>
                </a:solidFill>
                <a:latin typeface="Arial" charset="0"/>
              </a:rPr>
              <a:t>-oxidación</a:t>
            </a:r>
            <a:endParaRPr lang="es-ES" sz="1800" b="1">
              <a:solidFill>
                <a:srgbClr val="0000FF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7388" y="306388"/>
            <a:ext cx="7769225" cy="454025"/>
          </a:xfrm>
          <a:solidFill>
            <a:srgbClr val="FFFFCC"/>
          </a:solidFill>
          <a:ln w="12700" cap="flat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eaLnBrk="1" hangingPunct="1"/>
            <a:r>
              <a:rPr lang="es-ES_tradnl" altLang="es-AR" sz="3200" b="1" smtClean="0"/>
              <a:t>Metabolismo en el Músculo</a:t>
            </a: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212725" y="1793875"/>
            <a:ext cx="23780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1" hangingPunct="1"/>
            <a:r>
              <a:rPr lang="es-ES_tradnl" altLang="es-AR" sz="2000" b="1"/>
              <a:t>Actividad ligera</a:t>
            </a:r>
          </a:p>
          <a:p>
            <a:pPr eaLnBrk="1" hangingPunct="1"/>
            <a:r>
              <a:rPr lang="es-ES_tradnl" altLang="es-AR" sz="2000" b="1"/>
              <a:t>o </a:t>
            </a:r>
            <a:r>
              <a:rPr lang="es-ES_tradnl" altLang="es-AR" sz="2000" b="1" u="sng"/>
              <a:t>reposo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2516188" y="1525588"/>
            <a:ext cx="1555750" cy="7080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 eaLnBrk="1" hangingPunct="1"/>
            <a:r>
              <a:rPr lang="es-ES_tradnl" altLang="es-AR" sz="2000" b="1"/>
              <a:t>Glucogeno</a:t>
            </a:r>
          </a:p>
          <a:p>
            <a:pPr algn="ctr" eaLnBrk="1" hangingPunct="1"/>
            <a:r>
              <a:rPr lang="es-ES_tradnl" altLang="es-AR" sz="2000" b="1"/>
              <a:t>muscular</a:t>
            </a: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5335588" y="1830388"/>
            <a:ext cx="1216025" cy="403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 eaLnBrk="1" hangingPunct="1"/>
            <a:r>
              <a:rPr lang="es-ES_tradnl" altLang="es-AR" sz="2000" b="1"/>
              <a:t>Lactato</a:t>
            </a: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571500" y="2668588"/>
            <a:ext cx="2714625" cy="1016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 eaLnBrk="1" hangingPunct="1"/>
            <a:r>
              <a:rPr lang="es-ES_tradnl" altLang="es-AR" sz="2000" b="1" u="sng">
                <a:solidFill>
                  <a:schemeClr val="accent2"/>
                </a:solidFill>
              </a:rPr>
              <a:t>Acidos grasos</a:t>
            </a:r>
          </a:p>
          <a:p>
            <a:pPr algn="ctr" eaLnBrk="1" hangingPunct="1"/>
            <a:r>
              <a:rPr lang="es-ES_tradnl" altLang="es-AR" sz="2000" b="1" u="sng">
                <a:solidFill>
                  <a:schemeClr val="accent2"/>
                </a:solidFill>
              </a:rPr>
              <a:t>Cuerpos cetonicos</a:t>
            </a:r>
          </a:p>
          <a:p>
            <a:pPr algn="ctr" eaLnBrk="1" hangingPunct="1"/>
            <a:r>
              <a:rPr lang="es-ES_tradnl" altLang="es-AR" sz="2000" b="1">
                <a:solidFill>
                  <a:schemeClr val="accent2"/>
                </a:solidFill>
              </a:rPr>
              <a:t>Glucosa en sangre</a:t>
            </a:r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auto">
          <a:xfrm>
            <a:off x="6019800" y="2895600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1" hangingPunct="1"/>
            <a:r>
              <a:rPr lang="es-ES_tradnl" altLang="es-AR" sz="2000" b="1"/>
              <a:t>CO</a:t>
            </a:r>
            <a:r>
              <a:rPr lang="es-ES_tradnl" altLang="es-AR" sz="2000" b="1" baseline="-25000"/>
              <a:t>2</a:t>
            </a:r>
          </a:p>
        </p:txBody>
      </p:sp>
      <p:sp>
        <p:nvSpPr>
          <p:cNvPr id="48136" name="Rectangle 8"/>
          <p:cNvSpPr>
            <a:spLocks noChangeArrowheads="1"/>
          </p:cNvSpPr>
          <p:nvPr/>
        </p:nvSpPr>
        <p:spPr bwMode="auto">
          <a:xfrm>
            <a:off x="2973388" y="4192588"/>
            <a:ext cx="1084262" cy="40322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r>
              <a:rPr lang="es-ES_tradnl" altLang="es-AR" sz="2000" b="1"/>
              <a:t>ADP+Pi</a:t>
            </a:r>
          </a:p>
        </p:txBody>
      </p:sp>
      <p:sp>
        <p:nvSpPr>
          <p:cNvPr id="48137" name="Rectangle 9"/>
          <p:cNvSpPr>
            <a:spLocks noChangeArrowheads="1"/>
          </p:cNvSpPr>
          <p:nvPr/>
        </p:nvSpPr>
        <p:spPr bwMode="auto">
          <a:xfrm>
            <a:off x="5259388" y="4192588"/>
            <a:ext cx="835025" cy="40322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1" hangingPunct="1"/>
            <a:r>
              <a:rPr lang="es-ES_tradnl" altLang="es-AR" sz="2000" b="1"/>
              <a:t>ATP</a:t>
            </a:r>
          </a:p>
        </p:txBody>
      </p:sp>
      <p:sp>
        <p:nvSpPr>
          <p:cNvPr id="48138" name="Rectangle 13"/>
          <p:cNvSpPr>
            <a:spLocks noChangeArrowheads="1"/>
          </p:cNvSpPr>
          <p:nvPr/>
        </p:nvSpPr>
        <p:spPr bwMode="auto">
          <a:xfrm>
            <a:off x="6680200" y="1814513"/>
            <a:ext cx="23209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1" hangingPunct="1"/>
            <a:r>
              <a:rPr lang="es-ES_tradnl" altLang="es-AR" sz="2000" b="1"/>
              <a:t>Actividad intensa</a:t>
            </a:r>
          </a:p>
        </p:txBody>
      </p:sp>
      <p:sp>
        <p:nvSpPr>
          <p:cNvPr id="48139" name="Freeform 14"/>
          <p:cNvSpPr>
            <a:spLocks/>
          </p:cNvSpPr>
          <p:nvPr/>
        </p:nvSpPr>
        <p:spPr bwMode="auto">
          <a:xfrm>
            <a:off x="3733800" y="2287588"/>
            <a:ext cx="2184400" cy="838200"/>
          </a:xfrm>
          <a:custGeom>
            <a:avLst/>
            <a:gdLst>
              <a:gd name="T0" fmla="*/ 0 w 1376"/>
              <a:gd name="T1" fmla="*/ 0 h 528"/>
              <a:gd name="T2" fmla="*/ 2147483646 w 1376"/>
              <a:gd name="T3" fmla="*/ 2147483646 h 528"/>
              <a:gd name="T4" fmla="*/ 2147483646 w 1376"/>
              <a:gd name="T5" fmla="*/ 2147483646 h 528"/>
              <a:gd name="T6" fmla="*/ 2147483646 w 1376"/>
              <a:gd name="T7" fmla="*/ 2147483646 h 528"/>
              <a:gd name="T8" fmla="*/ 2147483646 w 1376"/>
              <a:gd name="T9" fmla="*/ 2147483646 h 528"/>
              <a:gd name="T10" fmla="*/ 2147483646 w 1376"/>
              <a:gd name="T11" fmla="*/ 2147483646 h 528"/>
              <a:gd name="T12" fmla="*/ 2147483646 w 1376"/>
              <a:gd name="T13" fmla="*/ 2147483646 h 528"/>
              <a:gd name="T14" fmla="*/ 2147483646 w 1376"/>
              <a:gd name="T15" fmla="*/ 2147483646 h 528"/>
              <a:gd name="T16" fmla="*/ 2147483646 w 1376"/>
              <a:gd name="T17" fmla="*/ 2147483646 h 528"/>
              <a:gd name="T18" fmla="*/ 2147483646 w 1376"/>
              <a:gd name="T19" fmla="*/ 2147483646 h 528"/>
              <a:gd name="T20" fmla="*/ 2147483646 w 1376"/>
              <a:gd name="T21" fmla="*/ 2147483646 h 528"/>
              <a:gd name="T22" fmla="*/ 2147483646 w 1376"/>
              <a:gd name="T23" fmla="*/ 2147483646 h 528"/>
              <a:gd name="T24" fmla="*/ 2147483646 w 1376"/>
              <a:gd name="T25" fmla="*/ 2147483646 h 528"/>
              <a:gd name="T26" fmla="*/ 2147483646 w 1376"/>
              <a:gd name="T27" fmla="*/ 2147483646 h 528"/>
              <a:gd name="T28" fmla="*/ 2147483646 w 1376"/>
              <a:gd name="T29" fmla="*/ 2147483646 h 528"/>
              <a:gd name="T30" fmla="*/ 2147483646 w 1376"/>
              <a:gd name="T31" fmla="*/ 2147483646 h 528"/>
              <a:gd name="T32" fmla="*/ 2147483646 w 1376"/>
              <a:gd name="T33" fmla="*/ 2147483646 h 528"/>
              <a:gd name="T34" fmla="*/ 2147483646 w 1376"/>
              <a:gd name="T35" fmla="*/ 2147483646 h 528"/>
              <a:gd name="T36" fmla="*/ 2147483646 w 1376"/>
              <a:gd name="T37" fmla="*/ 2147483646 h 528"/>
              <a:gd name="T38" fmla="*/ 2147483646 w 1376"/>
              <a:gd name="T39" fmla="*/ 2147483646 h 528"/>
              <a:gd name="T40" fmla="*/ 2147483646 w 1376"/>
              <a:gd name="T41" fmla="*/ 2147483646 h 528"/>
              <a:gd name="T42" fmla="*/ 2147483646 w 1376"/>
              <a:gd name="T43" fmla="*/ 2147483646 h 528"/>
              <a:gd name="T44" fmla="*/ 2147483646 w 1376"/>
              <a:gd name="T45" fmla="*/ 2147483646 h 528"/>
              <a:gd name="T46" fmla="*/ 2147483646 w 1376"/>
              <a:gd name="T47" fmla="*/ 2147483646 h 528"/>
              <a:gd name="T48" fmla="*/ 2147483646 w 1376"/>
              <a:gd name="T49" fmla="*/ 2147483646 h 528"/>
              <a:gd name="T50" fmla="*/ 2147483646 w 1376"/>
              <a:gd name="T51" fmla="*/ 2147483646 h 528"/>
              <a:gd name="T52" fmla="*/ 2147483646 w 1376"/>
              <a:gd name="T53" fmla="*/ 2147483646 h 528"/>
              <a:gd name="T54" fmla="*/ 2147483646 w 1376"/>
              <a:gd name="T55" fmla="*/ 2147483646 h 528"/>
              <a:gd name="T56" fmla="*/ 2147483646 w 1376"/>
              <a:gd name="T57" fmla="*/ 2147483646 h 528"/>
              <a:gd name="T58" fmla="*/ 2147483646 w 1376"/>
              <a:gd name="T59" fmla="*/ 2147483646 h 528"/>
              <a:gd name="T60" fmla="*/ 2147483646 w 1376"/>
              <a:gd name="T61" fmla="*/ 2147483646 h 528"/>
              <a:gd name="T62" fmla="*/ 2147483646 w 1376"/>
              <a:gd name="T63" fmla="*/ 2147483646 h 528"/>
              <a:gd name="T64" fmla="*/ 2147483646 w 1376"/>
              <a:gd name="T65" fmla="*/ 0 h 528"/>
              <a:gd name="T66" fmla="*/ 2147483646 w 1376"/>
              <a:gd name="T67" fmla="*/ 2147483646 h 528"/>
              <a:gd name="T68" fmla="*/ 2147483646 w 1376"/>
              <a:gd name="T69" fmla="*/ 2147483646 h 528"/>
              <a:gd name="T70" fmla="*/ 2147483646 w 1376"/>
              <a:gd name="T71" fmla="*/ 2147483646 h 528"/>
              <a:gd name="T72" fmla="*/ 2147483646 w 1376"/>
              <a:gd name="T73" fmla="*/ 2147483646 h 528"/>
              <a:gd name="T74" fmla="*/ 2147483646 w 1376"/>
              <a:gd name="T75" fmla="*/ 2147483646 h 528"/>
              <a:gd name="T76" fmla="*/ 2147483646 w 1376"/>
              <a:gd name="T77" fmla="*/ 2147483646 h 528"/>
              <a:gd name="T78" fmla="*/ 2147483646 w 1376"/>
              <a:gd name="T79" fmla="*/ 2147483646 h 528"/>
              <a:gd name="T80" fmla="*/ 2147483646 w 1376"/>
              <a:gd name="T81" fmla="*/ 2147483646 h 528"/>
              <a:gd name="T82" fmla="*/ 2147483646 w 1376"/>
              <a:gd name="T83" fmla="*/ 2147483646 h 528"/>
              <a:gd name="T84" fmla="*/ 2147483646 w 1376"/>
              <a:gd name="T85" fmla="*/ 2147483646 h 528"/>
              <a:gd name="T86" fmla="*/ 2147483646 w 1376"/>
              <a:gd name="T87" fmla="*/ 2147483646 h 528"/>
              <a:gd name="T88" fmla="*/ 2147483646 w 1376"/>
              <a:gd name="T89" fmla="*/ 2147483646 h 528"/>
              <a:gd name="T90" fmla="*/ 2147483646 w 1376"/>
              <a:gd name="T91" fmla="*/ 2147483646 h 528"/>
              <a:gd name="T92" fmla="*/ 2147483646 w 1376"/>
              <a:gd name="T93" fmla="*/ 2147483646 h 528"/>
              <a:gd name="T94" fmla="*/ 2147483646 w 1376"/>
              <a:gd name="T95" fmla="*/ 2147483646 h 528"/>
              <a:gd name="T96" fmla="*/ 2147483646 w 1376"/>
              <a:gd name="T97" fmla="*/ 2147483646 h 528"/>
              <a:gd name="T98" fmla="*/ 2147483646 w 1376"/>
              <a:gd name="T99" fmla="*/ 2147483646 h 528"/>
              <a:gd name="T100" fmla="*/ 2147483646 w 1376"/>
              <a:gd name="T101" fmla="*/ 2147483646 h 528"/>
              <a:gd name="T102" fmla="*/ 2147483646 w 1376"/>
              <a:gd name="T103" fmla="*/ 2147483646 h 528"/>
              <a:gd name="T104" fmla="*/ 2147483646 w 1376"/>
              <a:gd name="T105" fmla="*/ 2147483646 h 528"/>
              <a:gd name="T106" fmla="*/ 2147483646 w 1376"/>
              <a:gd name="T107" fmla="*/ 2147483646 h 528"/>
              <a:gd name="T108" fmla="*/ 2147483646 w 1376"/>
              <a:gd name="T109" fmla="*/ 2147483646 h 528"/>
              <a:gd name="T110" fmla="*/ 2147483646 w 1376"/>
              <a:gd name="T111" fmla="*/ 2147483646 h 528"/>
              <a:gd name="T112" fmla="*/ 2147483646 w 1376"/>
              <a:gd name="T113" fmla="*/ 2147483646 h 528"/>
              <a:gd name="T114" fmla="*/ 2147483646 w 1376"/>
              <a:gd name="T115" fmla="*/ 2147483646 h 528"/>
              <a:gd name="T116" fmla="*/ 2147483646 w 1376"/>
              <a:gd name="T117" fmla="*/ 2147483646 h 528"/>
              <a:gd name="T118" fmla="*/ 2147483646 w 1376"/>
              <a:gd name="T119" fmla="*/ 0 h 52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376"/>
              <a:gd name="T181" fmla="*/ 0 h 528"/>
              <a:gd name="T182" fmla="*/ 1376 w 1376"/>
              <a:gd name="T183" fmla="*/ 528 h 52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376" h="528">
                <a:moveTo>
                  <a:pt x="0" y="0"/>
                </a:moveTo>
                <a:lnTo>
                  <a:pt x="3" y="53"/>
                </a:lnTo>
                <a:lnTo>
                  <a:pt x="12" y="106"/>
                </a:lnTo>
                <a:lnTo>
                  <a:pt x="26" y="156"/>
                </a:lnTo>
                <a:lnTo>
                  <a:pt x="45" y="205"/>
                </a:lnTo>
                <a:lnTo>
                  <a:pt x="69" y="251"/>
                </a:lnTo>
                <a:lnTo>
                  <a:pt x="97" y="294"/>
                </a:lnTo>
                <a:lnTo>
                  <a:pt x="130" y="335"/>
                </a:lnTo>
                <a:lnTo>
                  <a:pt x="167" y="372"/>
                </a:lnTo>
                <a:lnTo>
                  <a:pt x="207" y="407"/>
                </a:lnTo>
                <a:lnTo>
                  <a:pt x="250" y="437"/>
                </a:lnTo>
                <a:lnTo>
                  <a:pt x="297" y="463"/>
                </a:lnTo>
                <a:lnTo>
                  <a:pt x="346" y="486"/>
                </a:lnTo>
                <a:lnTo>
                  <a:pt x="399" y="503"/>
                </a:lnTo>
                <a:lnTo>
                  <a:pt x="453" y="517"/>
                </a:lnTo>
                <a:lnTo>
                  <a:pt x="509" y="524"/>
                </a:lnTo>
                <a:lnTo>
                  <a:pt x="568" y="527"/>
                </a:lnTo>
                <a:lnTo>
                  <a:pt x="686" y="527"/>
                </a:lnTo>
                <a:lnTo>
                  <a:pt x="734" y="525"/>
                </a:lnTo>
                <a:lnTo>
                  <a:pt x="781" y="519"/>
                </a:lnTo>
                <a:lnTo>
                  <a:pt x="828" y="510"/>
                </a:lnTo>
                <a:lnTo>
                  <a:pt x="873" y="498"/>
                </a:lnTo>
                <a:lnTo>
                  <a:pt x="916" y="482"/>
                </a:lnTo>
                <a:lnTo>
                  <a:pt x="957" y="463"/>
                </a:lnTo>
                <a:lnTo>
                  <a:pt x="1035" y="415"/>
                </a:lnTo>
                <a:lnTo>
                  <a:pt x="1103" y="357"/>
                </a:lnTo>
                <a:lnTo>
                  <a:pt x="1160" y="289"/>
                </a:lnTo>
                <a:lnTo>
                  <a:pt x="1184" y="251"/>
                </a:lnTo>
                <a:lnTo>
                  <a:pt x="1205" y="212"/>
                </a:lnTo>
                <a:lnTo>
                  <a:pt x="1223" y="171"/>
                </a:lnTo>
                <a:lnTo>
                  <a:pt x="1236" y="127"/>
                </a:lnTo>
                <a:lnTo>
                  <a:pt x="1375" y="127"/>
                </a:lnTo>
                <a:lnTo>
                  <a:pt x="1194" y="0"/>
                </a:lnTo>
                <a:lnTo>
                  <a:pt x="978" y="127"/>
                </a:lnTo>
                <a:lnTo>
                  <a:pt x="1118" y="127"/>
                </a:lnTo>
                <a:lnTo>
                  <a:pt x="1089" y="205"/>
                </a:lnTo>
                <a:lnTo>
                  <a:pt x="1050" y="277"/>
                </a:lnTo>
                <a:lnTo>
                  <a:pt x="999" y="342"/>
                </a:lnTo>
                <a:lnTo>
                  <a:pt x="939" y="398"/>
                </a:lnTo>
                <a:lnTo>
                  <a:pt x="871" y="445"/>
                </a:lnTo>
                <a:lnTo>
                  <a:pt x="795" y="483"/>
                </a:lnTo>
                <a:lnTo>
                  <a:pt x="713" y="509"/>
                </a:lnTo>
                <a:lnTo>
                  <a:pt x="627" y="524"/>
                </a:lnTo>
                <a:lnTo>
                  <a:pt x="626" y="524"/>
                </a:lnTo>
                <a:lnTo>
                  <a:pt x="573" y="517"/>
                </a:lnTo>
                <a:lnTo>
                  <a:pt x="522" y="505"/>
                </a:lnTo>
                <a:lnTo>
                  <a:pt x="472" y="488"/>
                </a:lnTo>
                <a:lnTo>
                  <a:pt x="426" y="468"/>
                </a:lnTo>
                <a:lnTo>
                  <a:pt x="381" y="444"/>
                </a:lnTo>
                <a:lnTo>
                  <a:pt x="339" y="417"/>
                </a:lnTo>
                <a:lnTo>
                  <a:pt x="300" y="386"/>
                </a:lnTo>
                <a:lnTo>
                  <a:pt x="264" y="353"/>
                </a:lnTo>
                <a:lnTo>
                  <a:pt x="232" y="316"/>
                </a:lnTo>
                <a:lnTo>
                  <a:pt x="203" y="277"/>
                </a:lnTo>
                <a:lnTo>
                  <a:pt x="179" y="235"/>
                </a:lnTo>
                <a:lnTo>
                  <a:pt x="158" y="191"/>
                </a:lnTo>
                <a:lnTo>
                  <a:pt x="141" y="146"/>
                </a:lnTo>
                <a:lnTo>
                  <a:pt x="129" y="99"/>
                </a:lnTo>
                <a:lnTo>
                  <a:pt x="121" y="50"/>
                </a:lnTo>
                <a:lnTo>
                  <a:pt x="119" y="0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AR"/>
          </a:p>
        </p:txBody>
      </p:sp>
      <p:sp>
        <p:nvSpPr>
          <p:cNvPr id="48140" name="Freeform 15"/>
          <p:cNvSpPr>
            <a:spLocks/>
          </p:cNvSpPr>
          <p:nvPr/>
        </p:nvSpPr>
        <p:spPr bwMode="auto">
          <a:xfrm>
            <a:off x="3810000" y="3124200"/>
            <a:ext cx="2041525" cy="915988"/>
          </a:xfrm>
          <a:custGeom>
            <a:avLst/>
            <a:gdLst>
              <a:gd name="T0" fmla="*/ 2147483646 w 1286"/>
              <a:gd name="T1" fmla="*/ 2147483646 h 577"/>
              <a:gd name="T2" fmla="*/ 2147483646 w 1286"/>
              <a:gd name="T3" fmla="*/ 2147483646 h 577"/>
              <a:gd name="T4" fmla="*/ 2147483646 w 1286"/>
              <a:gd name="T5" fmla="*/ 2147483646 h 577"/>
              <a:gd name="T6" fmla="*/ 2147483646 w 1286"/>
              <a:gd name="T7" fmla="*/ 2147483646 h 577"/>
              <a:gd name="T8" fmla="*/ 2147483646 w 1286"/>
              <a:gd name="T9" fmla="*/ 2147483646 h 577"/>
              <a:gd name="T10" fmla="*/ 2147483646 w 1286"/>
              <a:gd name="T11" fmla="*/ 2147483646 h 577"/>
              <a:gd name="T12" fmla="*/ 2147483646 w 1286"/>
              <a:gd name="T13" fmla="*/ 2147483646 h 577"/>
              <a:gd name="T14" fmla="*/ 2147483646 w 1286"/>
              <a:gd name="T15" fmla="*/ 2147483646 h 577"/>
              <a:gd name="T16" fmla="*/ 2147483646 w 1286"/>
              <a:gd name="T17" fmla="*/ 0 h 577"/>
              <a:gd name="T18" fmla="*/ 2147483646 w 1286"/>
              <a:gd name="T19" fmla="*/ 2147483646 h 577"/>
              <a:gd name="T20" fmla="*/ 2147483646 w 1286"/>
              <a:gd name="T21" fmla="*/ 2147483646 h 577"/>
              <a:gd name="T22" fmla="*/ 2147483646 w 1286"/>
              <a:gd name="T23" fmla="*/ 2147483646 h 577"/>
              <a:gd name="T24" fmla="*/ 2147483646 w 1286"/>
              <a:gd name="T25" fmla="*/ 2147483646 h 577"/>
              <a:gd name="T26" fmla="*/ 2147483646 w 1286"/>
              <a:gd name="T27" fmla="*/ 2147483646 h 577"/>
              <a:gd name="T28" fmla="*/ 2147483646 w 1286"/>
              <a:gd name="T29" fmla="*/ 2147483646 h 577"/>
              <a:gd name="T30" fmla="*/ 2147483646 w 1286"/>
              <a:gd name="T31" fmla="*/ 2147483646 h 577"/>
              <a:gd name="T32" fmla="*/ 2147483646 w 1286"/>
              <a:gd name="T33" fmla="*/ 2147483646 h 577"/>
              <a:gd name="T34" fmla="*/ 2147483646 w 1286"/>
              <a:gd name="T35" fmla="*/ 2147483646 h 577"/>
              <a:gd name="T36" fmla="*/ 2147483646 w 1286"/>
              <a:gd name="T37" fmla="*/ 2147483646 h 577"/>
              <a:gd name="T38" fmla="*/ 2147483646 w 1286"/>
              <a:gd name="T39" fmla="*/ 2147483646 h 577"/>
              <a:gd name="T40" fmla="*/ 2147483646 w 1286"/>
              <a:gd name="T41" fmla="*/ 2147483646 h 577"/>
              <a:gd name="T42" fmla="*/ 2147483646 w 1286"/>
              <a:gd name="T43" fmla="*/ 2147483646 h 577"/>
              <a:gd name="T44" fmla="*/ 2147483646 w 1286"/>
              <a:gd name="T45" fmla="*/ 2147483646 h 577"/>
              <a:gd name="T46" fmla="*/ 2147483646 w 1286"/>
              <a:gd name="T47" fmla="*/ 2147483646 h 577"/>
              <a:gd name="T48" fmla="*/ 2147483646 w 1286"/>
              <a:gd name="T49" fmla="*/ 2147483646 h 577"/>
              <a:gd name="T50" fmla="*/ 2147483646 w 1286"/>
              <a:gd name="T51" fmla="*/ 2147483646 h 577"/>
              <a:gd name="T52" fmla="*/ 2147483646 w 1286"/>
              <a:gd name="T53" fmla="*/ 2147483646 h 577"/>
              <a:gd name="T54" fmla="*/ 2147483646 w 1286"/>
              <a:gd name="T55" fmla="*/ 2147483646 h 577"/>
              <a:gd name="T56" fmla="*/ 2147483646 w 1286"/>
              <a:gd name="T57" fmla="*/ 2147483646 h 577"/>
              <a:gd name="T58" fmla="*/ 2147483646 w 1286"/>
              <a:gd name="T59" fmla="*/ 2147483646 h 577"/>
              <a:gd name="T60" fmla="*/ 2147483646 w 1286"/>
              <a:gd name="T61" fmla="*/ 2147483646 h 577"/>
              <a:gd name="T62" fmla="*/ 2147483646 w 1286"/>
              <a:gd name="T63" fmla="*/ 2147483646 h 577"/>
              <a:gd name="T64" fmla="*/ 2147483646 w 1286"/>
              <a:gd name="T65" fmla="*/ 2147483646 h 57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286"/>
              <a:gd name="T100" fmla="*/ 0 h 577"/>
              <a:gd name="T101" fmla="*/ 1286 w 1286"/>
              <a:gd name="T102" fmla="*/ 577 h 57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286" h="577">
                <a:moveTo>
                  <a:pt x="0" y="576"/>
                </a:moveTo>
                <a:lnTo>
                  <a:pt x="3" y="517"/>
                </a:lnTo>
                <a:lnTo>
                  <a:pt x="11" y="460"/>
                </a:lnTo>
                <a:lnTo>
                  <a:pt x="23" y="405"/>
                </a:lnTo>
                <a:lnTo>
                  <a:pt x="41" y="352"/>
                </a:lnTo>
                <a:lnTo>
                  <a:pt x="63" y="302"/>
                </a:lnTo>
                <a:lnTo>
                  <a:pt x="89" y="254"/>
                </a:lnTo>
                <a:lnTo>
                  <a:pt x="119" y="210"/>
                </a:lnTo>
                <a:lnTo>
                  <a:pt x="152" y="169"/>
                </a:lnTo>
                <a:lnTo>
                  <a:pt x="189" y="132"/>
                </a:lnTo>
                <a:lnTo>
                  <a:pt x="229" y="98"/>
                </a:lnTo>
                <a:lnTo>
                  <a:pt x="272" y="69"/>
                </a:lnTo>
                <a:lnTo>
                  <a:pt x="317" y="45"/>
                </a:lnTo>
                <a:lnTo>
                  <a:pt x="365" y="26"/>
                </a:lnTo>
                <a:lnTo>
                  <a:pt x="414" y="12"/>
                </a:lnTo>
                <a:lnTo>
                  <a:pt x="466" y="3"/>
                </a:lnTo>
                <a:lnTo>
                  <a:pt x="519" y="0"/>
                </a:lnTo>
                <a:lnTo>
                  <a:pt x="593" y="0"/>
                </a:lnTo>
                <a:lnTo>
                  <a:pt x="639" y="2"/>
                </a:lnTo>
                <a:lnTo>
                  <a:pt x="683" y="9"/>
                </a:lnTo>
                <a:lnTo>
                  <a:pt x="727" y="20"/>
                </a:lnTo>
                <a:lnTo>
                  <a:pt x="769" y="34"/>
                </a:lnTo>
                <a:lnTo>
                  <a:pt x="810" y="53"/>
                </a:lnTo>
                <a:lnTo>
                  <a:pt x="848" y="74"/>
                </a:lnTo>
                <a:lnTo>
                  <a:pt x="885" y="100"/>
                </a:lnTo>
                <a:lnTo>
                  <a:pt x="920" y="129"/>
                </a:lnTo>
                <a:lnTo>
                  <a:pt x="952" y="160"/>
                </a:lnTo>
                <a:lnTo>
                  <a:pt x="983" y="195"/>
                </a:lnTo>
                <a:lnTo>
                  <a:pt x="1035" y="273"/>
                </a:lnTo>
                <a:lnTo>
                  <a:pt x="1056" y="316"/>
                </a:lnTo>
                <a:lnTo>
                  <a:pt x="1075" y="360"/>
                </a:lnTo>
                <a:lnTo>
                  <a:pt x="1090" y="408"/>
                </a:lnTo>
                <a:lnTo>
                  <a:pt x="1101" y="456"/>
                </a:lnTo>
                <a:lnTo>
                  <a:pt x="1285" y="456"/>
                </a:lnTo>
                <a:lnTo>
                  <a:pt x="1076" y="576"/>
                </a:lnTo>
                <a:lnTo>
                  <a:pt x="844" y="456"/>
                </a:lnTo>
                <a:lnTo>
                  <a:pt x="1027" y="456"/>
                </a:lnTo>
                <a:lnTo>
                  <a:pt x="1017" y="410"/>
                </a:lnTo>
                <a:lnTo>
                  <a:pt x="1003" y="365"/>
                </a:lnTo>
                <a:lnTo>
                  <a:pt x="966" y="282"/>
                </a:lnTo>
                <a:lnTo>
                  <a:pt x="918" y="207"/>
                </a:lnTo>
                <a:lnTo>
                  <a:pt x="860" y="142"/>
                </a:lnTo>
                <a:lnTo>
                  <a:pt x="794" y="87"/>
                </a:lnTo>
                <a:lnTo>
                  <a:pt x="758" y="65"/>
                </a:lnTo>
                <a:lnTo>
                  <a:pt x="720" y="45"/>
                </a:lnTo>
                <a:lnTo>
                  <a:pt x="681" y="29"/>
                </a:lnTo>
                <a:lnTo>
                  <a:pt x="641" y="16"/>
                </a:lnTo>
                <a:lnTo>
                  <a:pt x="599" y="7"/>
                </a:lnTo>
                <a:lnTo>
                  <a:pt x="556" y="2"/>
                </a:lnTo>
                <a:lnTo>
                  <a:pt x="506" y="8"/>
                </a:lnTo>
                <a:lnTo>
                  <a:pt x="458" y="20"/>
                </a:lnTo>
                <a:lnTo>
                  <a:pt x="411" y="37"/>
                </a:lnTo>
                <a:lnTo>
                  <a:pt x="366" y="58"/>
                </a:lnTo>
                <a:lnTo>
                  <a:pt x="324" y="83"/>
                </a:lnTo>
                <a:lnTo>
                  <a:pt x="284" y="113"/>
                </a:lnTo>
                <a:lnTo>
                  <a:pt x="247" y="147"/>
                </a:lnTo>
                <a:lnTo>
                  <a:pt x="214" y="184"/>
                </a:lnTo>
                <a:lnTo>
                  <a:pt x="183" y="224"/>
                </a:lnTo>
                <a:lnTo>
                  <a:pt x="155" y="267"/>
                </a:lnTo>
                <a:lnTo>
                  <a:pt x="131" y="314"/>
                </a:lnTo>
                <a:lnTo>
                  <a:pt x="111" y="362"/>
                </a:lnTo>
                <a:lnTo>
                  <a:pt x="95" y="413"/>
                </a:lnTo>
                <a:lnTo>
                  <a:pt x="84" y="466"/>
                </a:lnTo>
                <a:lnTo>
                  <a:pt x="77" y="520"/>
                </a:lnTo>
                <a:lnTo>
                  <a:pt x="74" y="576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AR"/>
          </a:p>
        </p:txBody>
      </p:sp>
      <p:sp>
        <p:nvSpPr>
          <p:cNvPr id="48141" name="Line 16"/>
          <p:cNvSpPr>
            <a:spLocks noChangeShapeType="1"/>
          </p:cNvSpPr>
          <p:nvPr/>
        </p:nvSpPr>
        <p:spPr bwMode="auto">
          <a:xfrm>
            <a:off x="3276600" y="3124200"/>
            <a:ext cx="28956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48142" name="Freeform 20"/>
          <p:cNvSpPr>
            <a:spLocks/>
          </p:cNvSpPr>
          <p:nvPr/>
        </p:nvSpPr>
        <p:spPr bwMode="auto">
          <a:xfrm>
            <a:off x="3975100" y="4660900"/>
            <a:ext cx="1703388" cy="611188"/>
          </a:xfrm>
          <a:custGeom>
            <a:avLst/>
            <a:gdLst>
              <a:gd name="T0" fmla="*/ 2147483646 w 1073"/>
              <a:gd name="T1" fmla="*/ 2147483646 h 385"/>
              <a:gd name="T2" fmla="*/ 2147483646 w 1073"/>
              <a:gd name="T3" fmla="*/ 2147483646 h 385"/>
              <a:gd name="T4" fmla="*/ 2147483646 w 1073"/>
              <a:gd name="T5" fmla="*/ 2147483646 h 385"/>
              <a:gd name="T6" fmla="*/ 2147483646 w 1073"/>
              <a:gd name="T7" fmla="*/ 2147483646 h 385"/>
              <a:gd name="T8" fmla="*/ 2147483646 w 1073"/>
              <a:gd name="T9" fmla="*/ 2147483646 h 385"/>
              <a:gd name="T10" fmla="*/ 2147483646 w 1073"/>
              <a:gd name="T11" fmla="*/ 2147483646 h 385"/>
              <a:gd name="T12" fmla="*/ 2147483646 w 1073"/>
              <a:gd name="T13" fmla="*/ 2147483646 h 385"/>
              <a:gd name="T14" fmla="*/ 2147483646 w 1073"/>
              <a:gd name="T15" fmla="*/ 2147483646 h 385"/>
              <a:gd name="T16" fmla="*/ 2147483646 w 1073"/>
              <a:gd name="T17" fmla="*/ 2147483646 h 385"/>
              <a:gd name="T18" fmla="*/ 2147483646 w 1073"/>
              <a:gd name="T19" fmla="*/ 2147483646 h 385"/>
              <a:gd name="T20" fmla="*/ 2147483646 w 1073"/>
              <a:gd name="T21" fmla="*/ 2147483646 h 385"/>
              <a:gd name="T22" fmla="*/ 2147483646 w 1073"/>
              <a:gd name="T23" fmla="*/ 2147483646 h 385"/>
              <a:gd name="T24" fmla="*/ 2147483646 w 1073"/>
              <a:gd name="T25" fmla="*/ 2147483646 h 385"/>
              <a:gd name="T26" fmla="*/ 2147483646 w 1073"/>
              <a:gd name="T27" fmla="*/ 2147483646 h 385"/>
              <a:gd name="T28" fmla="*/ 2147483646 w 1073"/>
              <a:gd name="T29" fmla="*/ 2147483646 h 385"/>
              <a:gd name="T30" fmla="*/ 2147483646 w 1073"/>
              <a:gd name="T31" fmla="*/ 2147483646 h 385"/>
              <a:gd name="T32" fmla="*/ 2147483646 w 1073"/>
              <a:gd name="T33" fmla="*/ 2147483646 h 385"/>
              <a:gd name="T34" fmla="*/ 2147483646 w 1073"/>
              <a:gd name="T35" fmla="*/ 2147483646 h 385"/>
              <a:gd name="T36" fmla="*/ 2147483646 w 1073"/>
              <a:gd name="T37" fmla="*/ 2147483646 h 385"/>
              <a:gd name="T38" fmla="*/ 2147483646 w 1073"/>
              <a:gd name="T39" fmla="*/ 2147483646 h 385"/>
              <a:gd name="T40" fmla="*/ 2147483646 w 1073"/>
              <a:gd name="T41" fmla="*/ 2147483646 h 385"/>
              <a:gd name="T42" fmla="*/ 2147483646 w 1073"/>
              <a:gd name="T43" fmla="*/ 2147483646 h 385"/>
              <a:gd name="T44" fmla="*/ 2147483646 w 1073"/>
              <a:gd name="T45" fmla="*/ 2147483646 h 385"/>
              <a:gd name="T46" fmla="*/ 2147483646 w 1073"/>
              <a:gd name="T47" fmla="*/ 2147483646 h 385"/>
              <a:gd name="T48" fmla="*/ 2147483646 w 1073"/>
              <a:gd name="T49" fmla="*/ 2147483646 h 385"/>
              <a:gd name="T50" fmla="*/ 2147483646 w 1073"/>
              <a:gd name="T51" fmla="*/ 2147483646 h 385"/>
              <a:gd name="T52" fmla="*/ 2147483646 w 1073"/>
              <a:gd name="T53" fmla="*/ 2147483646 h 385"/>
              <a:gd name="T54" fmla="*/ 2147483646 w 1073"/>
              <a:gd name="T55" fmla="*/ 2147483646 h 385"/>
              <a:gd name="T56" fmla="*/ 2147483646 w 1073"/>
              <a:gd name="T57" fmla="*/ 2147483646 h 385"/>
              <a:gd name="T58" fmla="*/ 2147483646 w 1073"/>
              <a:gd name="T59" fmla="*/ 2147483646 h 385"/>
              <a:gd name="T60" fmla="*/ 2147483646 w 1073"/>
              <a:gd name="T61" fmla="*/ 2147483646 h 385"/>
              <a:gd name="T62" fmla="*/ 2147483646 w 1073"/>
              <a:gd name="T63" fmla="*/ 2147483646 h 385"/>
              <a:gd name="T64" fmla="*/ 0 w 1073"/>
              <a:gd name="T65" fmla="*/ 0 h 38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073"/>
              <a:gd name="T100" fmla="*/ 0 h 385"/>
              <a:gd name="T101" fmla="*/ 1073 w 1073"/>
              <a:gd name="T102" fmla="*/ 385 h 385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073" h="385">
                <a:moveTo>
                  <a:pt x="1072" y="24"/>
                </a:moveTo>
                <a:lnTo>
                  <a:pt x="1061" y="42"/>
                </a:lnTo>
                <a:lnTo>
                  <a:pt x="1046" y="66"/>
                </a:lnTo>
                <a:lnTo>
                  <a:pt x="1030" y="96"/>
                </a:lnTo>
                <a:lnTo>
                  <a:pt x="1011" y="128"/>
                </a:lnTo>
                <a:lnTo>
                  <a:pt x="989" y="161"/>
                </a:lnTo>
                <a:lnTo>
                  <a:pt x="964" y="193"/>
                </a:lnTo>
                <a:lnTo>
                  <a:pt x="935" y="223"/>
                </a:lnTo>
                <a:lnTo>
                  <a:pt x="904" y="248"/>
                </a:lnTo>
                <a:lnTo>
                  <a:pt x="869" y="271"/>
                </a:lnTo>
                <a:lnTo>
                  <a:pt x="828" y="294"/>
                </a:lnTo>
                <a:lnTo>
                  <a:pt x="783" y="316"/>
                </a:lnTo>
                <a:lnTo>
                  <a:pt x="736" y="337"/>
                </a:lnTo>
                <a:lnTo>
                  <a:pt x="688" y="355"/>
                </a:lnTo>
                <a:lnTo>
                  <a:pt x="639" y="369"/>
                </a:lnTo>
                <a:lnTo>
                  <a:pt x="591" y="379"/>
                </a:lnTo>
                <a:lnTo>
                  <a:pt x="544" y="384"/>
                </a:lnTo>
                <a:lnTo>
                  <a:pt x="498" y="384"/>
                </a:lnTo>
                <a:lnTo>
                  <a:pt x="450" y="379"/>
                </a:lnTo>
                <a:lnTo>
                  <a:pt x="402" y="370"/>
                </a:lnTo>
                <a:lnTo>
                  <a:pt x="354" y="358"/>
                </a:lnTo>
                <a:lnTo>
                  <a:pt x="306" y="343"/>
                </a:lnTo>
                <a:lnTo>
                  <a:pt x="262" y="324"/>
                </a:lnTo>
                <a:lnTo>
                  <a:pt x="221" y="303"/>
                </a:lnTo>
                <a:lnTo>
                  <a:pt x="184" y="280"/>
                </a:lnTo>
                <a:lnTo>
                  <a:pt x="152" y="252"/>
                </a:lnTo>
                <a:lnTo>
                  <a:pt x="122" y="217"/>
                </a:lnTo>
                <a:lnTo>
                  <a:pt x="96" y="179"/>
                </a:lnTo>
                <a:lnTo>
                  <a:pt x="72" y="138"/>
                </a:lnTo>
                <a:lnTo>
                  <a:pt x="51" y="97"/>
                </a:lnTo>
                <a:lnTo>
                  <a:pt x="32" y="59"/>
                </a:lnTo>
                <a:lnTo>
                  <a:pt x="15" y="26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FF33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48143" name="Rectangle 21"/>
          <p:cNvSpPr>
            <a:spLocks noChangeArrowheads="1"/>
          </p:cNvSpPr>
          <p:nvPr/>
        </p:nvSpPr>
        <p:spPr bwMode="auto">
          <a:xfrm>
            <a:off x="3873500" y="2693988"/>
            <a:ext cx="1905000" cy="6477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s-ES_tradnl" altLang="es-AR" b="1"/>
              <a:t>Glicólisis &gt;&gt;&gt;C.Krebs</a:t>
            </a:r>
          </a:p>
        </p:txBody>
      </p:sp>
      <p:sp>
        <p:nvSpPr>
          <p:cNvPr id="48144" name="Line 23"/>
          <p:cNvSpPr>
            <a:spLocks noChangeShapeType="1"/>
          </p:cNvSpPr>
          <p:nvPr/>
        </p:nvSpPr>
        <p:spPr bwMode="auto">
          <a:xfrm>
            <a:off x="6680200" y="2363788"/>
            <a:ext cx="904875" cy="1063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48145" name="Rectangle 24"/>
          <p:cNvSpPr>
            <a:spLocks noChangeArrowheads="1"/>
          </p:cNvSpPr>
          <p:nvPr/>
        </p:nvSpPr>
        <p:spPr bwMode="auto">
          <a:xfrm>
            <a:off x="6680200" y="3608388"/>
            <a:ext cx="2214563" cy="7858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_tradnl" altLang="es-AR" b="1"/>
              <a:t>- CICLO DE CORI</a:t>
            </a:r>
          </a:p>
          <a:p>
            <a:pPr eaLnBrk="1" hangingPunct="1">
              <a:spcBef>
                <a:spcPct val="50000"/>
              </a:spcBef>
            </a:pPr>
            <a:r>
              <a:rPr lang="es-ES_tradnl" altLang="es-AR" b="1"/>
              <a:t>- CICLO GLU-ALA</a:t>
            </a:r>
          </a:p>
        </p:txBody>
      </p:sp>
      <p:sp>
        <p:nvSpPr>
          <p:cNvPr id="48146" name="Rectangle 10"/>
          <p:cNvSpPr>
            <a:spLocks noChangeArrowheads="1"/>
          </p:cNvSpPr>
          <p:nvPr/>
        </p:nvSpPr>
        <p:spPr bwMode="auto">
          <a:xfrm>
            <a:off x="3975100" y="5184775"/>
            <a:ext cx="1682750" cy="708025"/>
          </a:xfrm>
          <a:prstGeom prst="rect">
            <a:avLst/>
          </a:prstGeom>
          <a:solidFill>
            <a:schemeClr val="bg1"/>
          </a:soli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ctr" eaLnBrk="1" hangingPunct="1"/>
            <a:r>
              <a:rPr lang="es-ES_tradnl" altLang="es-AR" sz="2000" b="1">
                <a:solidFill>
                  <a:srgbClr val="FF0000"/>
                </a:solidFill>
              </a:rPr>
              <a:t>Contracción</a:t>
            </a:r>
          </a:p>
          <a:p>
            <a:pPr algn="ctr" eaLnBrk="1" hangingPunct="1"/>
            <a:r>
              <a:rPr lang="es-ES_tradnl" altLang="es-AR" sz="2000" b="1">
                <a:solidFill>
                  <a:srgbClr val="FF0000"/>
                </a:solidFill>
              </a:rPr>
              <a:t>muscular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bioclinicahoy.wikispaces.com/file/view/yoooooo.jpg/235945376/437x390/yooooo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676675"/>
            <a:ext cx="4845053" cy="4323961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4572000" y="3571876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AR" dirty="0" smtClean="0"/>
              <a:t>Vías metabólicas principales del músculo </a:t>
            </a:r>
            <a:r>
              <a:rPr lang="es-AR" dirty="0" err="1" smtClean="0"/>
              <a:t>estriadoI</a:t>
            </a:r>
            <a:r>
              <a:rPr lang="es-AR" dirty="0" smtClean="0"/>
              <a:t> en absorción. Imagen tomada de Bioquímica 4ta </a:t>
            </a:r>
            <a:r>
              <a:rPr lang="es-AR" dirty="0" err="1" smtClean="0"/>
              <a:t>edicion</a:t>
            </a:r>
            <a:r>
              <a:rPr lang="es-AR" dirty="0" smtClean="0"/>
              <a:t> Champe, Pamela y Richard Harvey</a:t>
            </a:r>
            <a:endParaRPr lang="es-A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>
          <a:gsLst>
            <a:gs pos="0">
              <a:schemeClr val="bg1">
                <a:tint val="55000"/>
                <a:satMod val="300000"/>
              </a:schemeClr>
            </a:gs>
            <a:gs pos="40000">
              <a:schemeClr val="bg1">
                <a:tint val="65000"/>
                <a:satMod val="300000"/>
              </a:schemeClr>
            </a:gs>
            <a:gs pos="100000">
              <a:schemeClr val="bg1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534988" y="230188"/>
            <a:ext cx="7769225" cy="606425"/>
          </a:xfrm>
          <a:solidFill>
            <a:srgbClr val="FFFFCC"/>
          </a:solidFill>
          <a:ln w="12700" cap="flat"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es-ES_tradnl" altLang="es-AR" sz="3200" smtClean="0"/>
              <a:t>Fuentes de energía en Cerebro</a:t>
            </a: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1547813" y="2211388"/>
            <a:ext cx="2525712" cy="4000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1" hangingPunct="1"/>
            <a:r>
              <a:rPr lang="es-ES_tradnl" altLang="es-AR" sz="2000" b="1">
                <a:solidFill>
                  <a:schemeClr val="accent2"/>
                </a:solidFill>
              </a:rPr>
              <a:t>Cuerpos cetónicos</a:t>
            </a: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5335588" y="2058988"/>
            <a:ext cx="715962" cy="4635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r>
              <a:rPr lang="es-ES_tradnl" altLang="es-AR" sz="2400"/>
              <a:t>CO</a:t>
            </a:r>
            <a:r>
              <a:rPr lang="es-ES_tradnl" altLang="es-AR" sz="2400" baseline="-25000"/>
              <a:t>2</a:t>
            </a: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2668588" y="1528763"/>
            <a:ext cx="1400175" cy="461962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r>
              <a:rPr lang="es-ES_tradnl" altLang="es-AR" sz="2400" b="1">
                <a:solidFill>
                  <a:schemeClr val="accent2"/>
                </a:solidFill>
              </a:rPr>
              <a:t>Glucosa</a:t>
            </a: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2744788" y="3887788"/>
            <a:ext cx="1227137" cy="4635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r>
              <a:rPr lang="es-ES_tradnl" altLang="es-AR" sz="2400"/>
              <a:t>ADP+Pi</a:t>
            </a: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5259388" y="3887788"/>
            <a:ext cx="766762" cy="463550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r>
              <a:rPr lang="es-ES_tradnl" altLang="es-AR" sz="2400">
                <a:solidFill>
                  <a:srgbClr val="FF3300"/>
                </a:solidFill>
              </a:rPr>
              <a:t>ATP</a:t>
            </a: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3063875" y="5124450"/>
            <a:ext cx="294798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 eaLnBrk="1" hangingPunct="1"/>
            <a:r>
              <a:rPr lang="es-ES_tradnl" altLang="es-AR"/>
              <a:t>- Transporte electrogénico</a:t>
            </a:r>
          </a:p>
          <a:p>
            <a:pPr algn="ctr" eaLnBrk="1" hangingPunct="1"/>
            <a:r>
              <a:rPr lang="es-ES_tradnl" altLang="es-AR"/>
              <a:t>por la Na+ K+ ATPasa</a:t>
            </a:r>
          </a:p>
          <a:p>
            <a:pPr algn="ctr" eaLnBrk="1" hangingPunct="1"/>
            <a:r>
              <a:rPr lang="es-ES_tradnl" altLang="es-AR"/>
              <a:t>- Metabolismo celular</a:t>
            </a:r>
          </a:p>
        </p:txBody>
      </p:sp>
      <p:sp>
        <p:nvSpPr>
          <p:cNvPr id="50185" name="Freeform 9"/>
          <p:cNvSpPr>
            <a:spLocks/>
          </p:cNvSpPr>
          <p:nvPr/>
        </p:nvSpPr>
        <p:spPr bwMode="auto">
          <a:xfrm>
            <a:off x="3429000" y="2667000"/>
            <a:ext cx="2124075" cy="611188"/>
          </a:xfrm>
          <a:custGeom>
            <a:avLst/>
            <a:gdLst>
              <a:gd name="T0" fmla="*/ 0 w 1338"/>
              <a:gd name="T1" fmla="*/ 0 h 385"/>
              <a:gd name="T2" fmla="*/ 2147483646 w 1338"/>
              <a:gd name="T3" fmla="*/ 2147483646 h 385"/>
              <a:gd name="T4" fmla="*/ 2147483646 w 1338"/>
              <a:gd name="T5" fmla="*/ 2147483646 h 385"/>
              <a:gd name="T6" fmla="*/ 2147483646 w 1338"/>
              <a:gd name="T7" fmla="*/ 2147483646 h 385"/>
              <a:gd name="T8" fmla="*/ 2147483646 w 1338"/>
              <a:gd name="T9" fmla="*/ 2147483646 h 385"/>
              <a:gd name="T10" fmla="*/ 2147483646 w 1338"/>
              <a:gd name="T11" fmla="*/ 2147483646 h 385"/>
              <a:gd name="T12" fmla="*/ 2147483646 w 1338"/>
              <a:gd name="T13" fmla="*/ 2147483646 h 385"/>
              <a:gd name="T14" fmla="*/ 2147483646 w 1338"/>
              <a:gd name="T15" fmla="*/ 2147483646 h 385"/>
              <a:gd name="T16" fmla="*/ 2147483646 w 1338"/>
              <a:gd name="T17" fmla="*/ 2147483646 h 385"/>
              <a:gd name="T18" fmla="*/ 2147483646 w 1338"/>
              <a:gd name="T19" fmla="*/ 2147483646 h 385"/>
              <a:gd name="T20" fmla="*/ 2147483646 w 1338"/>
              <a:gd name="T21" fmla="*/ 2147483646 h 385"/>
              <a:gd name="T22" fmla="*/ 2147483646 w 1338"/>
              <a:gd name="T23" fmla="*/ 2147483646 h 385"/>
              <a:gd name="T24" fmla="*/ 2147483646 w 1338"/>
              <a:gd name="T25" fmla="*/ 2147483646 h 385"/>
              <a:gd name="T26" fmla="*/ 2147483646 w 1338"/>
              <a:gd name="T27" fmla="*/ 2147483646 h 385"/>
              <a:gd name="T28" fmla="*/ 2147483646 w 1338"/>
              <a:gd name="T29" fmla="*/ 2147483646 h 385"/>
              <a:gd name="T30" fmla="*/ 2147483646 w 1338"/>
              <a:gd name="T31" fmla="*/ 2147483646 h 385"/>
              <a:gd name="T32" fmla="*/ 2147483646 w 1338"/>
              <a:gd name="T33" fmla="*/ 2147483646 h 385"/>
              <a:gd name="T34" fmla="*/ 2147483646 w 1338"/>
              <a:gd name="T35" fmla="*/ 2147483646 h 385"/>
              <a:gd name="T36" fmla="*/ 2147483646 w 1338"/>
              <a:gd name="T37" fmla="*/ 2147483646 h 385"/>
              <a:gd name="T38" fmla="*/ 2147483646 w 1338"/>
              <a:gd name="T39" fmla="*/ 2147483646 h 385"/>
              <a:gd name="T40" fmla="*/ 2147483646 w 1338"/>
              <a:gd name="T41" fmla="*/ 2147483646 h 385"/>
              <a:gd name="T42" fmla="*/ 2147483646 w 1338"/>
              <a:gd name="T43" fmla="*/ 2147483646 h 385"/>
              <a:gd name="T44" fmla="*/ 2147483646 w 1338"/>
              <a:gd name="T45" fmla="*/ 2147483646 h 385"/>
              <a:gd name="T46" fmla="*/ 2147483646 w 1338"/>
              <a:gd name="T47" fmla="*/ 2147483646 h 385"/>
              <a:gd name="T48" fmla="*/ 2147483646 w 1338"/>
              <a:gd name="T49" fmla="*/ 2147483646 h 385"/>
              <a:gd name="T50" fmla="*/ 2147483646 w 1338"/>
              <a:gd name="T51" fmla="*/ 2147483646 h 385"/>
              <a:gd name="T52" fmla="*/ 2147483646 w 1338"/>
              <a:gd name="T53" fmla="*/ 2147483646 h 385"/>
              <a:gd name="T54" fmla="*/ 2147483646 w 1338"/>
              <a:gd name="T55" fmla="*/ 2147483646 h 385"/>
              <a:gd name="T56" fmla="*/ 2147483646 w 1338"/>
              <a:gd name="T57" fmla="*/ 0 h 385"/>
              <a:gd name="T58" fmla="*/ 2147483646 w 1338"/>
              <a:gd name="T59" fmla="*/ 2147483646 h 385"/>
              <a:gd name="T60" fmla="*/ 2147483646 w 1338"/>
              <a:gd name="T61" fmla="*/ 2147483646 h 385"/>
              <a:gd name="T62" fmla="*/ 2147483646 w 1338"/>
              <a:gd name="T63" fmla="*/ 2147483646 h 385"/>
              <a:gd name="T64" fmla="*/ 2147483646 w 1338"/>
              <a:gd name="T65" fmla="*/ 2147483646 h 385"/>
              <a:gd name="T66" fmla="*/ 2147483646 w 1338"/>
              <a:gd name="T67" fmla="*/ 2147483646 h 385"/>
              <a:gd name="T68" fmla="*/ 2147483646 w 1338"/>
              <a:gd name="T69" fmla="*/ 2147483646 h 385"/>
              <a:gd name="T70" fmla="*/ 2147483646 w 1338"/>
              <a:gd name="T71" fmla="*/ 2147483646 h 385"/>
              <a:gd name="T72" fmla="*/ 2147483646 w 1338"/>
              <a:gd name="T73" fmla="*/ 2147483646 h 385"/>
              <a:gd name="T74" fmla="*/ 2147483646 w 1338"/>
              <a:gd name="T75" fmla="*/ 2147483646 h 385"/>
              <a:gd name="T76" fmla="*/ 2147483646 w 1338"/>
              <a:gd name="T77" fmla="*/ 2147483646 h 385"/>
              <a:gd name="T78" fmla="*/ 2147483646 w 1338"/>
              <a:gd name="T79" fmla="*/ 2147483646 h 385"/>
              <a:gd name="T80" fmla="*/ 2147483646 w 1338"/>
              <a:gd name="T81" fmla="*/ 2147483646 h 385"/>
              <a:gd name="T82" fmla="*/ 2147483646 w 1338"/>
              <a:gd name="T83" fmla="*/ 2147483646 h 385"/>
              <a:gd name="T84" fmla="*/ 2147483646 w 1338"/>
              <a:gd name="T85" fmla="*/ 2147483646 h 385"/>
              <a:gd name="T86" fmla="*/ 2147483646 w 1338"/>
              <a:gd name="T87" fmla="*/ 2147483646 h 385"/>
              <a:gd name="T88" fmla="*/ 2147483646 w 1338"/>
              <a:gd name="T89" fmla="*/ 2147483646 h 385"/>
              <a:gd name="T90" fmla="*/ 2147483646 w 1338"/>
              <a:gd name="T91" fmla="*/ 2147483646 h 385"/>
              <a:gd name="T92" fmla="*/ 2147483646 w 1338"/>
              <a:gd name="T93" fmla="*/ 2147483646 h 385"/>
              <a:gd name="T94" fmla="*/ 2147483646 w 1338"/>
              <a:gd name="T95" fmla="*/ 2147483646 h 385"/>
              <a:gd name="T96" fmla="*/ 2147483646 w 1338"/>
              <a:gd name="T97" fmla="*/ 2147483646 h 385"/>
              <a:gd name="T98" fmla="*/ 2147483646 w 1338"/>
              <a:gd name="T99" fmla="*/ 2147483646 h 385"/>
              <a:gd name="T100" fmla="*/ 2147483646 w 1338"/>
              <a:gd name="T101" fmla="*/ 2147483646 h 385"/>
              <a:gd name="T102" fmla="*/ 2147483646 w 1338"/>
              <a:gd name="T103" fmla="*/ 0 h 38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338"/>
              <a:gd name="T157" fmla="*/ 0 h 385"/>
              <a:gd name="T158" fmla="*/ 1338 w 1338"/>
              <a:gd name="T159" fmla="*/ 385 h 385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338" h="385">
                <a:moveTo>
                  <a:pt x="0" y="0"/>
                </a:moveTo>
                <a:lnTo>
                  <a:pt x="3" y="39"/>
                </a:lnTo>
                <a:lnTo>
                  <a:pt x="12" y="78"/>
                </a:lnTo>
                <a:lnTo>
                  <a:pt x="25" y="115"/>
                </a:lnTo>
                <a:lnTo>
                  <a:pt x="43" y="150"/>
                </a:lnTo>
                <a:lnTo>
                  <a:pt x="66" y="183"/>
                </a:lnTo>
                <a:lnTo>
                  <a:pt x="94" y="215"/>
                </a:lnTo>
                <a:lnTo>
                  <a:pt x="126" y="245"/>
                </a:lnTo>
                <a:lnTo>
                  <a:pt x="161" y="272"/>
                </a:lnTo>
                <a:lnTo>
                  <a:pt x="199" y="296"/>
                </a:lnTo>
                <a:lnTo>
                  <a:pt x="242" y="319"/>
                </a:lnTo>
                <a:lnTo>
                  <a:pt x="287" y="338"/>
                </a:lnTo>
                <a:lnTo>
                  <a:pt x="335" y="354"/>
                </a:lnTo>
                <a:lnTo>
                  <a:pt x="385" y="367"/>
                </a:lnTo>
                <a:lnTo>
                  <a:pt x="437" y="376"/>
                </a:lnTo>
                <a:lnTo>
                  <a:pt x="491" y="382"/>
                </a:lnTo>
                <a:lnTo>
                  <a:pt x="547" y="384"/>
                </a:lnTo>
                <a:lnTo>
                  <a:pt x="706" y="384"/>
                </a:lnTo>
                <a:lnTo>
                  <a:pt x="783" y="380"/>
                </a:lnTo>
                <a:lnTo>
                  <a:pt x="858" y="369"/>
                </a:lnTo>
                <a:lnTo>
                  <a:pt x="929" y="350"/>
                </a:lnTo>
                <a:lnTo>
                  <a:pt x="996" y="326"/>
                </a:lnTo>
                <a:lnTo>
                  <a:pt x="1057" y="294"/>
                </a:lnTo>
                <a:lnTo>
                  <a:pt x="1112" y="257"/>
                </a:lnTo>
                <a:lnTo>
                  <a:pt x="1159" y="215"/>
                </a:lnTo>
                <a:lnTo>
                  <a:pt x="1198" y="168"/>
                </a:lnTo>
                <a:lnTo>
                  <a:pt x="1337" y="168"/>
                </a:lnTo>
                <a:lnTo>
                  <a:pt x="1174" y="0"/>
                </a:lnTo>
                <a:lnTo>
                  <a:pt x="900" y="168"/>
                </a:lnTo>
                <a:lnTo>
                  <a:pt x="1039" y="168"/>
                </a:lnTo>
                <a:lnTo>
                  <a:pt x="1006" y="209"/>
                </a:lnTo>
                <a:lnTo>
                  <a:pt x="967" y="247"/>
                </a:lnTo>
                <a:lnTo>
                  <a:pt x="921" y="280"/>
                </a:lnTo>
                <a:lnTo>
                  <a:pt x="870" y="310"/>
                </a:lnTo>
                <a:lnTo>
                  <a:pt x="815" y="335"/>
                </a:lnTo>
                <a:lnTo>
                  <a:pt x="756" y="355"/>
                </a:lnTo>
                <a:lnTo>
                  <a:pt x="692" y="371"/>
                </a:lnTo>
                <a:lnTo>
                  <a:pt x="627" y="380"/>
                </a:lnTo>
                <a:lnTo>
                  <a:pt x="529" y="364"/>
                </a:lnTo>
                <a:lnTo>
                  <a:pt x="441" y="336"/>
                </a:lnTo>
                <a:lnTo>
                  <a:pt x="361" y="298"/>
                </a:lnTo>
                <a:lnTo>
                  <a:pt x="292" y="252"/>
                </a:lnTo>
                <a:lnTo>
                  <a:pt x="262" y="225"/>
                </a:lnTo>
                <a:lnTo>
                  <a:pt x="236" y="197"/>
                </a:lnTo>
                <a:lnTo>
                  <a:pt x="213" y="167"/>
                </a:lnTo>
                <a:lnTo>
                  <a:pt x="194" y="136"/>
                </a:lnTo>
                <a:lnTo>
                  <a:pt x="179" y="103"/>
                </a:lnTo>
                <a:lnTo>
                  <a:pt x="168" y="70"/>
                </a:lnTo>
                <a:lnTo>
                  <a:pt x="161" y="36"/>
                </a:lnTo>
                <a:lnTo>
                  <a:pt x="159" y="0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AR"/>
          </a:p>
        </p:txBody>
      </p:sp>
      <p:sp>
        <p:nvSpPr>
          <p:cNvPr id="50186" name="Freeform 10"/>
          <p:cNvSpPr>
            <a:spLocks/>
          </p:cNvSpPr>
          <p:nvPr/>
        </p:nvSpPr>
        <p:spPr bwMode="auto">
          <a:xfrm>
            <a:off x="3581400" y="3276600"/>
            <a:ext cx="2090738" cy="458788"/>
          </a:xfrm>
          <a:custGeom>
            <a:avLst/>
            <a:gdLst>
              <a:gd name="T0" fmla="*/ 0 w 1317"/>
              <a:gd name="T1" fmla="*/ 2147483646 h 289"/>
              <a:gd name="T2" fmla="*/ 2147483646 w 1317"/>
              <a:gd name="T3" fmla="*/ 2147483646 h 289"/>
              <a:gd name="T4" fmla="*/ 2147483646 w 1317"/>
              <a:gd name="T5" fmla="*/ 2147483646 h 289"/>
              <a:gd name="T6" fmla="*/ 2147483646 w 1317"/>
              <a:gd name="T7" fmla="*/ 2147483646 h 289"/>
              <a:gd name="T8" fmla="*/ 2147483646 w 1317"/>
              <a:gd name="T9" fmla="*/ 2147483646 h 289"/>
              <a:gd name="T10" fmla="*/ 2147483646 w 1317"/>
              <a:gd name="T11" fmla="*/ 2147483646 h 289"/>
              <a:gd name="T12" fmla="*/ 2147483646 w 1317"/>
              <a:gd name="T13" fmla="*/ 2147483646 h 289"/>
              <a:gd name="T14" fmla="*/ 2147483646 w 1317"/>
              <a:gd name="T15" fmla="*/ 2147483646 h 289"/>
              <a:gd name="T16" fmla="*/ 2147483646 w 1317"/>
              <a:gd name="T17" fmla="*/ 2147483646 h 289"/>
              <a:gd name="T18" fmla="*/ 2147483646 w 1317"/>
              <a:gd name="T19" fmla="*/ 2147483646 h 289"/>
              <a:gd name="T20" fmla="*/ 2147483646 w 1317"/>
              <a:gd name="T21" fmla="*/ 2147483646 h 289"/>
              <a:gd name="T22" fmla="*/ 2147483646 w 1317"/>
              <a:gd name="T23" fmla="*/ 2147483646 h 289"/>
              <a:gd name="T24" fmla="*/ 2147483646 w 1317"/>
              <a:gd name="T25" fmla="*/ 2147483646 h 289"/>
              <a:gd name="T26" fmla="*/ 2147483646 w 1317"/>
              <a:gd name="T27" fmla="*/ 0 h 289"/>
              <a:gd name="T28" fmla="*/ 2147483646 w 1317"/>
              <a:gd name="T29" fmla="*/ 0 h 289"/>
              <a:gd name="T30" fmla="*/ 2147483646 w 1317"/>
              <a:gd name="T31" fmla="*/ 2147483646 h 289"/>
              <a:gd name="T32" fmla="*/ 2147483646 w 1317"/>
              <a:gd name="T33" fmla="*/ 2147483646 h 289"/>
              <a:gd name="T34" fmla="*/ 2147483646 w 1317"/>
              <a:gd name="T35" fmla="*/ 2147483646 h 289"/>
              <a:gd name="T36" fmla="*/ 2147483646 w 1317"/>
              <a:gd name="T37" fmla="*/ 2147483646 h 289"/>
              <a:gd name="T38" fmla="*/ 2147483646 w 1317"/>
              <a:gd name="T39" fmla="*/ 2147483646 h 289"/>
              <a:gd name="T40" fmla="*/ 2147483646 w 1317"/>
              <a:gd name="T41" fmla="*/ 2147483646 h 289"/>
              <a:gd name="T42" fmla="*/ 2147483646 w 1317"/>
              <a:gd name="T43" fmla="*/ 2147483646 h 289"/>
              <a:gd name="T44" fmla="*/ 2147483646 w 1317"/>
              <a:gd name="T45" fmla="*/ 2147483646 h 289"/>
              <a:gd name="T46" fmla="*/ 2147483646 w 1317"/>
              <a:gd name="T47" fmla="*/ 2147483646 h 289"/>
              <a:gd name="T48" fmla="*/ 2147483646 w 1317"/>
              <a:gd name="T49" fmla="*/ 2147483646 h 289"/>
              <a:gd name="T50" fmla="*/ 2147483646 w 1317"/>
              <a:gd name="T51" fmla="*/ 2147483646 h 289"/>
              <a:gd name="T52" fmla="*/ 2147483646 w 1317"/>
              <a:gd name="T53" fmla="*/ 2147483646 h 289"/>
              <a:gd name="T54" fmla="*/ 2147483646 w 1317"/>
              <a:gd name="T55" fmla="*/ 2147483646 h 289"/>
              <a:gd name="T56" fmla="*/ 2147483646 w 1317"/>
              <a:gd name="T57" fmla="*/ 2147483646 h 289"/>
              <a:gd name="T58" fmla="*/ 2147483646 w 1317"/>
              <a:gd name="T59" fmla="*/ 2147483646 h 289"/>
              <a:gd name="T60" fmla="*/ 2147483646 w 1317"/>
              <a:gd name="T61" fmla="*/ 2147483646 h 289"/>
              <a:gd name="T62" fmla="*/ 2147483646 w 1317"/>
              <a:gd name="T63" fmla="*/ 2147483646 h 289"/>
              <a:gd name="T64" fmla="*/ 2147483646 w 1317"/>
              <a:gd name="T65" fmla="*/ 2147483646 h 289"/>
              <a:gd name="T66" fmla="*/ 2147483646 w 1317"/>
              <a:gd name="T67" fmla="*/ 2147483646 h 289"/>
              <a:gd name="T68" fmla="*/ 2147483646 w 1317"/>
              <a:gd name="T69" fmla="*/ 2147483646 h 289"/>
              <a:gd name="T70" fmla="*/ 2147483646 w 1317"/>
              <a:gd name="T71" fmla="*/ 2147483646 h 289"/>
              <a:gd name="T72" fmla="*/ 2147483646 w 1317"/>
              <a:gd name="T73" fmla="*/ 2147483646 h 289"/>
              <a:gd name="T74" fmla="*/ 2147483646 w 1317"/>
              <a:gd name="T75" fmla="*/ 2147483646 h 289"/>
              <a:gd name="T76" fmla="*/ 2147483646 w 1317"/>
              <a:gd name="T77" fmla="*/ 2147483646 h 289"/>
              <a:gd name="T78" fmla="*/ 2147483646 w 1317"/>
              <a:gd name="T79" fmla="*/ 2147483646 h 289"/>
              <a:gd name="T80" fmla="*/ 2147483646 w 1317"/>
              <a:gd name="T81" fmla="*/ 2147483646 h 289"/>
              <a:gd name="T82" fmla="*/ 2147483646 w 1317"/>
              <a:gd name="T83" fmla="*/ 2147483646 h 289"/>
              <a:gd name="T84" fmla="*/ 2147483646 w 1317"/>
              <a:gd name="T85" fmla="*/ 2147483646 h 289"/>
              <a:gd name="T86" fmla="*/ 2147483646 w 1317"/>
              <a:gd name="T87" fmla="*/ 2147483646 h 289"/>
              <a:gd name="T88" fmla="*/ 2147483646 w 1317"/>
              <a:gd name="T89" fmla="*/ 2147483646 h 289"/>
              <a:gd name="T90" fmla="*/ 2147483646 w 1317"/>
              <a:gd name="T91" fmla="*/ 2147483646 h 289"/>
              <a:gd name="T92" fmla="*/ 2147483646 w 1317"/>
              <a:gd name="T93" fmla="*/ 2147483646 h 28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317"/>
              <a:gd name="T142" fmla="*/ 0 h 289"/>
              <a:gd name="T143" fmla="*/ 1317 w 1317"/>
              <a:gd name="T144" fmla="*/ 289 h 289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317" h="289">
                <a:moveTo>
                  <a:pt x="0" y="288"/>
                </a:moveTo>
                <a:lnTo>
                  <a:pt x="3" y="259"/>
                </a:lnTo>
                <a:lnTo>
                  <a:pt x="10" y="230"/>
                </a:lnTo>
                <a:lnTo>
                  <a:pt x="22" y="203"/>
                </a:lnTo>
                <a:lnTo>
                  <a:pt x="38" y="176"/>
                </a:lnTo>
                <a:lnTo>
                  <a:pt x="59" y="151"/>
                </a:lnTo>
                <a:lnTo>
                  <a:pt x="84" y="127"/>
                </a:lnTo>
                <a:lnTo>
                  <a:pt x="112" y="105"/>
                </a:lnTo>
                <a:lnTo>
                  <a:pt x="144" y="85"/>
                </a:lnTo>
                <a:lnTo>
                  <a:pt x="178" y="66"/>
                </a:lnTo>
                <a:lnTo>
                  <a:pt x="216" y="49"/>
                </a:lnTo>
                <a:lnTo>
                  <a:pt x="300" y="23"/>
                </a:lnTo>
                <a:lnTo>
                  <a:pt x="392" y="6"/>
                </a:lnTo>
                <a:lnTo>
                  <a:pt x="491" y="0"/>
                </a:lnTo>
                <a:lnTo>
                  <a:pt x="680" y="0"/>
                </a:lnTo>
                <a:lnTo>
                  <a:pt x="757" y="4"/>
                </a:lnTo>
                <a:lnTo>
                  <a:pt x="830" y="14"/>
                </a:lnTo>
                <a:lnTo>
                  <a:pt x="900" y="31"/>
                </a:lnTo>
                <a:lnTo>
                  <a:pt x="963" y="53"/>
                </a:lnTo>
                <a:lnTo>
                  <a:pt x="1020" y="81"/>
                </a:lnTo>
                <a:lnTo>
                  <a:pt x="1070" y="114"/>
                </a:lnTo>
                <a:lnTo>
                  <a:pt x="1111" y="151"/>
                </a:lnTo>
                <a:lnTo>
                  <a:pt x="1142" y="192"/>
                </a:lnTo>
                <a:lnTo>
                  <a:pt x="1316" y="192"/>
                </a:lnTo>
                <a:lnTo>
                  <a:pt x="1075" y="288"/>
                </a:lnTo>
                <a:lnTo>
                  <a:pt x="779" y="192"/>
                </a:lnTo>
                <a:lnTo>
                  <a:pt x="953" y="192"/>
                </a:lnTo>
                <a:lnTo>
                  <a:pt x="928" y="157"/>
                </a:lnTo>
                <a:lnTo>
                  <a:pt x="895" y="125"/>
                </a:lnTo>
                <a:lnTo>
                  <a:pt x="856" y="96"/>
                </a:lnTo>
                <a:lnTo>
                  <a:pt x="811" y="70"/>
                </a:lnTo>
                <a:lnTo>
                  <a:pt x="761" y="48"/>
                </a:lnTo>
                <a:lnTo>
                  <a:pt x="706" y="29"/>
                </a:lnTo>
                <a:lnTo>
                  <a:pt x="647" y="15"/>
                </a:lnTo>
                <a:lnTo>
                  <a:pt x="585" y="6"/>
                </a:lnTo>
                <a:lnTo>
                  <a:pt x="502" y="20"/>
                </a:lnTo>
                <a:lnTo>
                  <a:pt x="426" y="42"/>
                </a:lnTo>
                <a:lnTo>
                  <a:pt x="359" y="70"/>
                </a:lnTo>
                <a:lnTo>
                  <a:pt x="302" y="105"/>
                </a:lnTo>
                <a:lnTo>
                  <a:pt x="254" y="145"/>
                </a:lnTo>
                <a:lnTo>
                  <a:pt x="235" y="167"/>
                </a:lnTo>
                <a:lnTo>
                  <a:pt x="220" y="190"/>
                </a:lnTo>
                <a:lnTo>
                  <a:pt x="207" y="214"/>
                </a:lnTo>
                <a:lnTo>
                  <a:pt x="197" y="238"/>
                </a:lnTo>
                <a:lnTo>
                  <a:pt x="192" y="263"/>
                </a:lnTo>
                <a:lnTo>
                  <a:pt x="190" y="288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AR"/>
          </a:p>
        </p:txBody>
      </p:sp>
      <p:sp>
        <p:nvSpPr>
          <p:cNvPr id="50187" name="Freeform 11"/>
          <p:cNvSpPr>
            <a:spLocks/>
          </p:cNvSpPr>
          <p:nvPr/>
        </p:nvSpPr>
        <p:spPr bwMode="auto">
          <a:xfrm>
            <a:off x="3733800" y="4419600"/>
            <a:ext cx="1703388" cy="611188"/>
          </a:xfrm>
          <a:custGeom>
            <a:avLst/>
            <a:gdLst>
              <a:gd name="T0" fmla="*/ 2147483646 w 1073"/>
              <a:gd name="T1" fmla="*/ 2147483646 h 385"/>
              <a:gd name="T2" fmla="*/ 2147483646 w 1073"/>
              <a:gd name="T3" fmla="*/ 2147483646 h 385"/>
              <a:gd name="T4" fmla="*/ 2147483646 w 1073"/>
              <a:gd name="T5" fmla="*/ 2147483646 h 385"/>
              <a:gd name="T6" fmla="*/ 2147483646 w 1073"/>
              <a:gd name="T7" fmla="*/ 2147483646 h 385"/>
              <a:gd name="T8" fmla="*/ 2147483646 w 1073"/>
              <a:gd name="T9" fmla="*/ 2147483646 h 385"/>
              <a:gd name="T10" fmla="*/ 2147483646 w 1073"/>
              <a:gd name="T11" fmla="*/ 2147483646 h 385"/>
              <a:gd name="T12" fmla="*/ 2147483646 w 1073"/>
              <a:gd name="T13" fmla="*/ 2147483646 h 385"/>
              <a:gd name="T14" fmla="*/ 2147483646 w 1073"/>
              <a:gd name="T15" fmla="*/ 2147483646 h 385"/>
              <a:gd name="T16" fmla="*/ 2147483646 w 1073"/>
              <a:gd name="T17" fmla="*/ 2147483646 h 385"/>
              <a:gd name="T18" fmla="*/ 2147483646 w 1073"/>
              <a:gd name="T19" fmla="*/ 2147483646 h 385"/>
              <a:gd name="T20" fmla="*/ 2147483646 w 1073"/>
              <a:gd name="T21" fmla="*/ 2147483646 h 385"/>
              <a:gd name="T22" fmla="*/ 2147483646 w 1073"/>
              <a:gd name="T23" fmla="*/ 2147483646 h 385"/>
              <a:gd name="T24" fmla="*/ 2147483646 w 1073"/>
              <a:gd name="T25" fmla="*/ 2147483646 h 385"/>
              <a:gd name="T26" fmla="*/ 2147483646 w 1073"/>
              <a:gd name="T27" fmla="*/ 2147483646 h 385"/>
              <a:gd name="T28" fmla="*/ 2147483646 w 1073"/>
              <a:gd name="T29" fmla="*/ 2147483646 h 385"/>
              <a:gd name="T30" fmla="*/ 2147483646 w 1073"/>
              <a:gd name="T31" fmla="*/ 2147483646 h 385"/>
              <a:gd name="T32" fmla="*/ 2147483646 w 1073"/>
              <a:gd name="T33" fmla="*/ 2147483646 h 385"/>
              <a:gd name="T34" fmla="*/ 2147483646 w 1073"/>
              <a:gd name="T35" fmla="*/ 2147483646 h 385"/>
              <a:gd name="T36" fmla="*/ 2147483646 w 1073"/>
              <a:gd name="T37" fmla="*/ 2147483646 h 385"/>
              <a:gd name="T38" fmla="*/ 2147483646 w 1073"/>
              <a:gd name="T39" fmla="*/ 2147483646 h 385"/>
              <a:gd name="T40" fmla="*/ 2147483646 w 1073"/>
              <a:gd name="T41" fmla="*/ 2147483646 h 385"/>
              <a:gd name="T42" fmla="*/ 2147483646 w 1073"/>
              <a:gd name="T43" fmla="*/ 2147483646 h 385"/>
              <a:gd name="T44" fmla="*/ 2147483646 w 1073"/>
              <a:gd name="T45" fmla="*/ 2147483646 h 385"/>
              <a:gd name="T46" fmla="*/ 2147483646 w 1073"/>
              <a:gd name="T47" fmla="*/ 2147483646 h 385"/>
              <a:gd name="T48" fmla="*/ 2147483646 w 1073"/>
              <a:gd name="T49" fmla="*/ 2147483646 h 385"/>
              <a:gd name="T50" fmla="*/ 2147483646 w 1073"/>
              <a:gd name="T51" fmla="*/ 2147483646 h 385"/>
              <a:gd name="T52" fmla="*/ 2147483646 w 1073"/>
              <a:gd name="T53" fmla="*/ 2147483646 h 385"/>
              <a:gd name="T54" fmla="*/ 2147483646 w 1073"/>
              <a:gd name="T55" fmla="*/ 2147483646 h 385"/>
              <a:gd name="T56" fmla="*/ 2147483646 w 1073"/>
              <a:gd name="T57" fmla="*/ 2147483646 h 385"/>
              <a:gd name="T58" fmla="*/ 2147483646 w 1073"/>
              <a:gd name="T59" fmla="*/ 2147483646 h 385"/>
              <a:gd name="T60" fmla="*/ 2147483646 w 1073"/>
              <a:gd name="T61" fmla="*/ 2147483646 h 385"/>
              <a:gd name="T62" fmla="*/ 2147483646 w 1073"/>
              <a:gd name="T63" fmla="*/ 2147483646 h 385"/>
              <a:gd name="T64" fmla="*/ 0 w 1073"/>
              <a:gd name="T65" fmla="*/ 0 h 38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073"/>
              <a:gd name="T100" fmla="*/ 0 h 385"/>
              <a:gd name="T101" fmla="*/ 1073 w 1073"/>
              <a:gd name="T102" fmla="*/ 385 h 385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073" h="385">
                <a:moveTo>
                  <a:pt x="1072" y="24"/>
                </a:moveTo>
                <a:lnTo>
                  <a:pt x="1061" y="42"/>
                </a:lnTo>
                <a:lnTo>
                  <a:pt x="1047" y="66"/>
                </a:lnTo>
                <a:lnTo>
                  <a:pt x="1030" y="95"/>
                </a:lnTo>
                <a:lnTo>
                  <a:pt x="1011" y="128"/>
                </a:lnTo>
                <a:lnTo>
                  <a:pt x="989" y="161"/>
                </a:lnTo>
                <a:lnTo>
                  <a:pt x="963" y="193"/>
                </a:lnTo>
                <a:lnTo>
                  <a:pt x="936" y="223"/>
                </a:lnTo>
                <a:lnTo>
                  <a:pt x="904" y="248"/>
                </a:lnTo>
                <a:lnTo>
                  <a:pt x="869" y="271"/>
                </a:lnTo>
                <a:lnTo>
                  <a:pt x="828" y="294"/>
                </a:lnTo>
                <a:lnTo>
                  <a:pt x="783" y="316"/>
                </a:lnTo>
                <a:lnTo>
                  <a:pt x="736" y="337"/>
                </a:lnTo>
                <a:lnTo>
                  <a:pt x="688" y="355"/>
                </a:lnTo>
                <a:lnTo>
                  <a:pt x="639" y="369"/>
                </a:lnTo>
                <a:lnTo>
                  <a:pt x="590" y="380"/>
                </a:lnTo>
                <a:lnTo>
                  <a:pt x="544" y="384"/>
                </a:lnTo>
                <a:lnTo>
                  <a:pt x="498" y="384"/>
                </a:lnTo>
                <a:lnTo>
                  <a:pt x="450" y="379"/>
                </a:lnTo>
                <a:lnTo>
                  <a:pt x="401" y="370"/>
                </a:lnTo>
                <a:lnTo>
                  <a:pt x="353" y="358"/>
                </a:lnTo>
                <a:lnTo>
                  <a:pt x="307" y="342"/>
                </a:lnTo>
                <a:lnTo>
                  <a:pt x="262" y="324"/>
                </a:lnTo>
                <a:lnTo>
                  <a:pt x="221" y="303"/>
                </a:lnTo>
                <a:lnTo>
                  <a:pt x="184" y="280"/>
                </a:lnTo>
                <a:lnTo>
                  <a:pt x="152" y="252"/>
                </a:lnTo>
                <a:lnTo>
                  <a:pt x="122" y="218"/>
                </a:lnTo>
                <a:lnTo>
                  <a:pt x="96" y="179"/>
                </a:lnTo>
                <a:lnTo>
                  <a:pt x="72" y="138"/>
                </a:lnTo>
                <a:lnTo>
                  <a:pt x="51" y="98"/>
                </a:lnTo>
                <a:lnTo>
                  <a:pt x="32" y="59"/>
                </a:lnTo>
                <a:lnTo>
                  <a:pt x="15" y="26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FF33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50188" name="Line 12"/>
          <p:cNvSpPr>
            <a:spLocks noChangeShapeType="1"/>
          </p:cNvSpPr>
          <p:nvPr/>
        </p:nvSpPr>
        <p:spPr bwMode="auto">
          <a:xfrm>
            <a:off x="1774825" y="1770063"/>
            <a:ext cx="889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50189" name="Rectangle 13"/>
          <p:cNvSpPr>
            <a:spLocks noChangeArrowheads="1"/>
          </p:cNvSpPr>
          <p:nvPr/>
        </p:nvSpPr>
        <p:spPr bwMode="auto">
          <a:xfrm>
            <a:off x="179388" y="1543050"/>
            <a:ext cx="1609725" cy="3365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s-ES_tradnl" altLang="es-AR" b="1"/>
              <a:t>Dieta normal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404813"/>
            <a:ext cx="8642350" cy="1143000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3600" b="1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HÍGADO</a:t>
            </a:r>
            <a:r>
              <a:rPr lang="es-ES_tradn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Metabolismo de </a:t>
            </a:r>
            <a:br>
              <a:rPr lang="es-ES_tradn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_tradn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carbohidratos</a:t>
            </a:r>
          </a:p>
        </p:txBody>
      </p:sp>
      <p:sp>
        <p:nvSpPr>
          <p:cNvPr id="26628" name="Freeform 4"/>
          <p:cNvSpPr>
            <a:spLocks/>
          </p:cNvSpPr>
          <p:nvPr/>
        </p:nvSpPr>
        <p:spPr bwMode="auto">
          <a:xfrm>
            <a:off x="1857356" y="2205038"/>
            <a:ext cx="4486294" cy="2438408"/>
          </a:xfrm>
          <a:custGeom>
            <a:avLst/>
            <a:gdLst>
              <a:gd name="T0" fmla="*/ 2147483647 w 2704"/>
              <a:gd name="T1" fmla="*/ 2147483647 h 1478"/>
              <a:gd name="T2" fmla="*/ 2147483647 w 2704"/>
              <a:gd name="T3" fmla="*/ 2147483647 h 1478"/>
              <a:gd name="T4" fmla="*/ 2147483647 w 2704"/>
              <a:gd name="T5" fmla="*/ 2147483647 h 1478"/>
              <a:gd name="T6" fmla="*/ 2147483647 w 2704"/>
              <a:gd name="T7" fmla="*/ 2147483647 h 1478"/>
              <a:gd name="T8" fmla="*/ 2147483647 w 2704"/>
              <a:gd name="T9" fmla="*/ 2147483647 h 1478"/>
              <a:gd name="T10" fmla="*/ 2147483647 w 2704"/>
              <a:gd name="T11" fmla="*/ 2147483647 h 1478"/>
              <a:gd name="T12" fmla="*/ 2147483647 w 2704"/>
              <a:gd name="T13" fmla="*/ 2147483647 h 1478"/>
              <a:gd name="T14" fmla="*/ 2147483647 w 2704"/>
              <a:gd name="T15" fmla="*/ 2147483647 h 1478"/>
              <a:gd name="T16" fmla="*/ 2147483647 w 2704"/>
              <a:gd name="T17" fmla="*/ 2147483647 h 1478"/>
              <a:gd name="T18" fmla="*/ 2147483647 w 2704"/>
              <a:gd name="T19" fmla="*/ 2147483647 h 1478"/>
              <a:gd name="T20" fmla="*/ 2147483647 w 2704"/>
              <a:gd name="T21" fmla="*/ 2147483647 h 1478"/>
              <a:gd name="T22" fmla="*/ 2147483647 w 2704"/>
              <a:gd name="T23" fmla="*/ 2147483647 h 1478"/>
              <a:gd name="T24" fmla="*/ 2147483647 w 2704"/>
              <a:gd name="T25" fmla="*/ 2147483647 h 1478"/>
              <a:gd name="T26" fmla="*/ 2147483647 w 2704"/>
              <a:gd name="T27" fmla="*/ 2147483647 h 1478"/>
              <a:gd name="T28" fmla="*/ 2147483647 w 2704"/>
              <a:gd name="T29" fmla="*/ 2147483647 h 1478"/>
              <a:gd name="T30" fmla="*/ 2147483647 w 2704"/>
              <a:gd name="T31" fmla="*/ 2147483647 h 1478"/>
              <a:gd name="T32" fmla="*/ 2147483647 w 2704"/>
              <a:gd name="T33" fmla="*/ 2147483647 h 1478"/>
              <a:gd name="T34" fmla="*/ 2147483647 w 2704"/>
              <a:gd name="T35" fmla="*/ 2147483647 h 1478"/>
              <a:gd name="T36" fmla="*/ 2147483647 w 2704"/>
              <a:gd name="T37" fmla="*/ 2147483647 h 1478"/>
              <a:gd name="T38" fmla="*/ 2147483647 w 2704"/>
              <a:gd name="T39" fmla="*/ 2147483647 h 1478"/>
              <a:gd name="T40" fmla="*/ 2147483647 w 2704"/>
              <a:gd name="T41" fmla="*/ 2147483647 h 1478"/>
              <a:gd name="T42" fmla="*/ 2147483647 w 2704"/>
              <a:gd name="T43" fmla="*/ 2147483647 h 1478"/>
              <a:gd name="T44" fmla="*/ 2147483647 w 2704"/>
              <a:gd name="T45" fmla="*/ 2147483647 h 1478"/>
              <a:gd name="T46" fmla="*/ 2147483647 w 2704"/>
              <a:gd name="T47" fmla="*/ 2147483647 h 1478"/>
              <a:gd name="T48" fmla="*/ 2147483647 w 2704"/>
              <a:gd name="T49" fmla="*/ 2147483647 h 1478"/>
              <a:gd name="T50" fmla="*/ 2147483647 w 2704"/>
              <a:gd name="T51" fmla="*/ 2147483647 h 1478"/>
              <a:gd name="T52" fmla="*/ 2147483647 w 2704"/>
              <a:gd name="T53" fmla="*/ 2147483647 h 1478"/>
              <a:gd name="T54" fmla="*/ 2147483647 w 2704"/>
              <a:gd name="T55" fmla="*/ 2147483647 h 1478"/>
              <a:gd name="T56" fmla="*/ 2147483647 w 2704"/>
              <a:gd name="T57" fmla="*/ 2147483647 h 1478"/>
              <a:gd name="T58" fmla="*/ 2147483647 w 2704"/>
              <a:gd name="T59" fmla="*/ 2147483647 h 1478"/>
              <a:gd name="T60" fmla="*/ 2147483647 w 2704"/>
              <a:gd name="T61" fmla="*/ 2147483647 h 1478"/>
              <a:gd name="T62" fmla="*/ 2147483647 w 2704"/>
              <a:gd name="T63" fmla="*/ 2147483647 h 1478"/>
              <a:gd name="T64" fmla="*/ 2147483647 w 2704"/>
              <a:gd name="T65" fmla="*/ 2147483647 h 1478"/>
              <a:gd name="T66" fmla="*/ 2147483647 w 2704"/>
              <a:gd name="T67" fmla="*/ 2147483647 h 1478"/>
              <a:gd name="T68" fmla="*/ 2147483647 w 2704"/>
              <a:gd name="T69" fmla="*/ 2147483647 h 1478"/>
              <a:gd name="T70" fmla="*/ 2147483647 w 2704"/>
              <a:gd name="T71" fmla="*/ 2147483647 h 1478"/>
              <a:gd name="T72" fmla="*/ 2147483647 w 2704"/>
              <a:gd name="T73" fmla="*/ 2147483647 h 1478"/>
              <a:gd name="T74" fmla="*/ 2147483647 w 2704"/>
              <a:gd name="T75" fmla="*/ 2147483647 h 1478"/>
              <a:gd name="T76" fmla="*/ 2147483647 w 2704"/>
              <a:gd name="T77" fmla="*/ 2147483647 h 1478"/>
              <a:gd name="T78" fmla="*/ 2147483647 w 2704"/>
              <a:gd name="T79" fmla="*/ 2147483647 h 1478"/>
              <a:gd name="T80" fmla="*/ 2147483647 w 2704"/>
              <a:gd name="T81" fmla="*/ 2147483647 h 1478"/>
              <a:gd name="T82" fmla="*/ 2147483647 w 2704"/>
              <a:gd name="T83" fmla="*/ 2147483647 h 1478"/>
              <a:gd name="T84" fmla="*/ 2147483647 w 2704"/>
              <a:gd name="T85" fmla="*/ 2147483647 h 1478"/>
              <a:gd name="T86" fmla="*/ 2147483647 w 2704"/>
              <a:gd name="T87" fmla="*/ 2147483647 h 1478"/>
              <a:gd name="T88" fmla="*/ 2147483647 w 2704"/>
              <a:gd name="T89" fmla="*/ 2147483647 h 1478"/>
              <a:gd name="T90" fmla="*/ 2147483647 w 2704"/>
              <a:gd name="T91" fmla="*/ 2147483647 h 1478"/>
              <a:gd name="T92" fmla="*/ 2147483647 w 2704"/>
              <a:gd name="T93" fmla="*/ 2147483647 h 1478"/>
              <a:gd name="T94" fmla="*/ 2147483647 w 2704"/>
              <a:gd name="T95" fmla="*/ 2147483647 h 1478"/>
              <a:gd name="T96" fmla="*/ 2147483647 w 2704"/>
              <a:gd name="T97" fmla="*/ 2147483647 h 1478"/>
              <a:gd name="T98" fmla="*/ 2147483647 w 2704"/>
              <a:gd name="T99" fmla="*/ 2147483647 h 1478"/>
              <a:gd name="T100" fmla="*/ 2147483647 w 2704"/>
              <a:gd name="T101" fmla="*/ 2147483647 h 1478"/>
              <a:gd name="T102" fmla="*/ 2147483647 w 2704"/>
              <a:gd name="T103" fmla="*/ 2147483647 h 1478"/>
              <a:gd name="T104" fmla="*/ 2147483647 w 2704"/>
              <a:gd name="T105" fmla="*/ 2147483647 h 147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704"/>
              <a:gd name="T160" fmla="*/ 0 h 1478"/>
              <a:gd name="T161" fmla="*/ 2704 w 2704"/>
              <a:gd name="T162" fmla="*/ 1478 h 147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704" h="1478">
                <a:moveTo>
                  <a:pt x="52" y="905"/>
                </a:moveTo>
                <a:lnTo>
                  <a:pt x="71" y="837"/>
                </a:lnTo>
                <a:lnTo>
                  <a:pt x="86" y="759"/>
                </a:lnTo>
                <a:lnTo>
                  <a:pt x="101" y="673"/>
                </a:lnTo>
                <a:lnTo>
                  <a:pt x="120" y="584"/>
                </a:lnTo>
                <a:lnTo>
                  <a:pt x="144" y="497"/>
                </a:lnTo>
                <a:lnTo>
                  <a:pt x="176" y="412"/>
                </a:lnTo>
                <a:lnTo>
                  <a:pt x="221" y="336"/>
                </a:lnTo>
                <a:lnTo>
                  <a:pt x="279" y="273"/>
                </a:lnTo>
                <a:lnTo>
                  <a:pt x="355" y="218"/>
                </a:lnTo>
                <a:lnTo>
                  <a:pt x="447" y="168"/>
                </a:lnTo>
                <a:lnTo>
                  <a:pt x="552" y="123"/>
                </a:lnTo>
                <a:lnTo>
                  <a:pt x="665" y="84"/>
                </a:lnTo>
                <a:lnTo>
                  <a:pt x="782" y="52"/>
                </a:lnTo>
                <a:lnTo>
                  <a:pt x="899" y="27"/>
                </a:lnTo>
                <a:lnTo>
                  <a:pt x="1013" y="9"/>
                </a:lnTo>
                <a:lnTo>
                  <a:pt x="1119" y="0"/>
                </a:lnTo>
                <a:lnTo>
                  <a:pt x="1222" y="4"/>
                </a:lnTo>
                <a:lnTo>
                  <a:pt x="1328" y="21"/>
                </a:lnTo>
                <a:lnTo>
                  <a:pt x="1433" y="47"/>
                </a:lnTo>
                <a:lnTo>
                  <a:pt x="1537" y="81"/>
                </a:lnTo>
                <a:lnTo>
                  <a:pt x="1638" y="117"/>
                </a:lnTo>
                <a:lnTo>
                  <a:pt x="1732" y="152"/>
                </a:lnTo>
                <a:lnTo>
                  <a:pt x="1820" y="181"/>
                </a:lnTo>
                <a:lnTo>
                  <a:pt x="1899" y="202"/>
                </a:lnTo>
                <a:lnTo>
                  <a:pt x="1967" y="217"/>
                </a:lnTo>
                <a:lnTo>
                  <a:pt x="2025" y="230"/>
                </a:lnTo>
                <a:lnTo>
                  <a:pt x="2077" y="240"/>
                </a:lnTo>
                <a:lnTo>
                  <a:pt x="2123" y="248"/>
                </a:lnTo>
                <a:lnTo>
                  <a:pt x="2209" y="255"/>
                </a:lnTo>
                <a:lnTo>
                  <a:pt x="2299" y="251"/>
                </a:lnTo>
                <a:lnTo>
                  <a:pt x="2351" y="237"/>
                </a:lnTo>
                <a:lnTo>
                  <a:pt x="2409" y="212"/>
                </a:lnTo>
                <a:lnTo>
                  <a:pt x="2528" y="150"/>
                </a:lnTo>
                <a:lnTo>
                  <a:pt x="2583" y="122"/>
                </a:lnTo>
                <a:lnTo>
                  <a:pt x="2630" y="103"/>
                </a:lnTo>
                <a:lnTo>
                  <a:pt x="2666" y="99"/>
                </a:lnTo>
                <a:lnTo>
                  <a:pt x="2691" y="114"/>
                </a:lnTo>
                <a:lnTo>
                  <a:pt x="2697" y="132"/>
                </a:lnTo>
                <a:lnTo>
                  <a:pt x="2702" y="155"/>
                </a:lnTo>
                <a:lnTo>
                  <a:pt x="2703" y="218"/>
                </a:lnTo>
                <a:lnTo>
                  <a:pt x="2694" y="297"/>
                </a:lnTo>
                <a:lnTo>
                  <a:pt x="2678" y="383"/>
                </a:lnTo>
                <a:lnTo>
                  <a:pt x="2655" y="473"/>
                </a:lnTo>
                <a:lnTo>
                  <a:pt x="2626" y="559"/>
                </a:lnTo>
                <a:lnTo>
                  <a:pt x="2592" y="634"/>
                </a:lnTo>
                <a:lnTo>
                  <a:pt x="2554" y="691"/>
                </a:lnTo>
                <a:lnTo>
                  <a:pt x="2507" y="733"/>
                </a:lnTo>
                <a:lnTo>
                  <a:pt x="2448" y="766"/>
                </a:lnTo>
                <a:lnTo>
                  <a:pt x="2379" y="790"/>
                </a:lnTo>
                <a:lnTo>
                  <a:pt x="2306" y="809"/>
                </a:lnTo>
                <a:lnTo>
                  <a:pt x="2233" y="825"/>
                </a:lnTo>
                <a:lnTo>
                  <a:pt x="2165" y="837"/>
                </a:lnTo>
                <a:lnTo>
                  <a:pt x="2105" y="848"/>
                </a:lnTo>
                <a:lnTo>
                  <a:pt x="2058" y="859"/>
                </a:lnTo>
                <a:lnTo>
                  <a:pt x="2028" y="867"/>
                </a:lnTo>
                <a:lnTo>
                  <a:pt x="2013" y="869"/>
                </a:lnTo>
                <a:lnTo>
                  <a:pt x="2008" y="868"/>
                </a:lnTo>
                <a:lnTo>
                  <a:pt x="2006" y="864"/>
                </a:lnTo>
                <a:lnTo>
                  <a:pt x="2003" y="862"/>
                </a:lnTo>
                <a:lnTo>
                  <a:pt x="1994" y="863"/>
                </a:lnTo>
                <a:lnTo>
                  <a:pt x="1975" y="870"/>
                </a:lnTo>
                <a:lnTo>
                  <a:pt x="1938" y="883"/>
                </a:lnTo>
                <a:lnTo>
                  <a:pt x="1883" y="906"/>
                </a:lnTo>
                <a:lnTo>
                  <a:pt x="1814" y="938"/>
                </a:lnTo>
                <a:lnTo>
                  <a:pt x="1734" y="975"/>
                </a:lnTo>
                <a:lnTo>
                  <a:pt x="1649" y="1016"/>
                </a:lnTo>
                <a:lnTo>
                  <a:pt x="1472" y="1093"/>
                </a:lnTo>
                <a:lnTo>
                  <a:pt x="1390" y="1123"/>
                </a:lnTo>
                <a:lnTo>
                  <a:pt x="1319" y="1144"/>
                </a:lnTo>
                <a:lnTo>
                  <a:pt x="1258" y="1155"/>
                </a:lnTo>
                <a:lnTo>
                  <a:pt x="1201" y="1159"/>
                </a:lnTo>
                <a:lnTo>
                  <a:pt x="1097" y="1149"/>
                </a:lnTo>
                <a:lnTo>
                  <a:pt x="997" y="1134"/>
                </a:lnTo>
                <a:lnTo>
                  <a:pt x="947" y="1132"/>
                </a:lnTo>
                <a:lnTo>
                  <a:pt x="892" y="1134"/>
                </a:lnTo>
                <a:lnTo>
                  <a:pt x="832" y="1142"/>
                </a:lnTo>
                <a:lnTo>
                  <a:pt x="768" y="1152"/>
                </a:lnTo>
                <a:lnTo>
                  <a:pt x="633" y="1177"/>
                </a:lnTo>
                <a:lnTo>
                  <a:pt x="568" y="1192"/>
                </a:lnTo>
                <a:lnTo>
                  <a:pt x="508" y="1208"/>
                </a:lnTo>
                <a:lnTo>
                  <a:pt x="454" y="1224"/>
                </a:lnTo>
                <a:lnTo>
                  <a:pt x="410" y="1242"/>
                </a:lnTo>
                <a:lnTo>
                  <a:pt x="376" y="1262"/>
                </a:lnTo>
                <a:lnTo>
                  <a:pt x="351" y="1285"/>
                </a:lnTo>
                <a:lnTo>
                  <a:pt x="317" y="1334"/>
                </a:lnTo>
                <a:lnTo>
                  <a:pt x="294" y="1383"/>
                </a:lnTo>
                <a:lnTo>
                  <a:pt x="266" y="1419"/>
                </a:lnTo>
                <a:lnTo>
                  <a:pt x="232" y="1441"/>
                </a:lnTo>
                <a:lnTo>
                  <a:pt x="200" y="1455"/>
                </a:lnTo>
                <a:lnTo>
                  <a:pt x="168" y="1463"/>
                </a:lnTo>
                <a:lnTo>
                  <a:pt x="135" y="1465"/>
                </a:lnTo>
                <a:lnTo>
                  <a:pt x="98" y="1470"/>
                </a:lnTo>
                <a:lnTo>
                  <a:pt x="58" y="1477"/>
                </a:lnTo>
                <a:lnTo>
                  <a:pt x="39" y="1474"/>
                </a:lnTo>
                <a:lnTo>
                  <a:pt x="23" y="1465"/>
                </a:lnTo>
                <a:lnTo>
                  <a:pt x="10" y="1447"/>
                </a:lnTo>
                <a:lnTo>
                  <a:pt x="3" y="1419"/>
                </a:lnTo>
                <a:lnTo>
                  <a:pt x="0" y="1374"/>
                </a:lnTo>
                <a:lnTo>
                  <a:pt x="3" y="1315"/>
                </a:lnTo>
                <a:lnTo>
                  <a:pt x="9" y="1243"/>
                </a:lnTo>
                <a:lnTo>
                  <a:pt x="18" y="1167"/>
                </a:lnTo>
                <a:lnTo>
                  <a:pt x="28" y="1089"/>
                </a:lnTo>
                <a:lnTo>
                  <a:pt x="38" y="1017"/>
                </a:lnTo>
                <a:lnTo>
                  <a:pt x="47" y="953"/>
                </a:lnTo>
                <a:lnTo>
                  <a:pt x="52" y="905"/>
                </a:lnTo>
              </a:path>
            </a:pathLst>
          </a:custGeom>
          <a:solidFill>
            <a:srgbClr val="FF3300"/>
          </a:solidFill>
          <a:ln w="508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PE"/>
          </a:p>
        </p:txBody>
      </p:sp>
      <p:sp>
        <p:nvSpPr>
          <p:cNvPr id="37892" name="Text Box 5"/>
          <p:cNvSpPr txBox="1">
            <a:spLocks noChangeArrowheads="1"/>
          </p:cNvSpPr>
          <p:nvPr/>
        </p:nvSpPr>
        <p:spPr bwMode="auto">
          <a:xfrm>
            <a:off x="2843213" y="2924175"/>
            <a:ext cx="2016125" cy="457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 b="1" dirty="0">
                <a:solidFill>
                  <a:srgbClr val="FF5050"/>
                </a:solidFill>
              </a:rPr>
              <a:t>Glucosa-6-P</a:t>
            </a:r>
          </a:p>
        </p:txBody>
      </p:sp>
      <p:sp>
        <p:nvSpPr>
          <p:cNvPr id="37893" name="Rectangle 6"/>
          <p:cNvSpPr>
            <a:spLocks noChangeArrowheads="1"/>
          </p:cNvSpPr>
          <p:nvPr/>
        </p:nvSpPr>
        <p:spPr bwMode="auto">
          <a:xfrm>
            <a:off x="250825" y="1916113"/>
            <a:ext cx="1728788" cy="83163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 dirty="0"/>
              <a:t>Glucosa </a:t>
            </a:r>
            <a:r>
              <a:rPr lang="es-ES_tradnl" sz="2400" b="1" dirty="0" smtClean="0"/>
              <a:t>(</a:t>
            </a:r>
            <a:r>
              <a:rPr lang="es-ES_tradnl" sz="2000" dirty="0" smtClean="0"/>
              <a:t>DIETA)</a:t>
            </a:r>
            <a:endParaRPr lang="es-ES_tradnl" sz="2000" dirty="0"/>
          </a:p>
        </p:txBody>
      </p:sp>
      <p:sp>
        <p:nvSpPr>
          <p:cNvPr id="37895" name="Rectangle 8"/>
          <p:cNvSpPr>
            <a:spLocks noChangeArrowheads="1"/>
          </p:cNvSpPr>
          <p:nvPr/>
        </p:nvSpPr>
        <p:spPr bwMode="auto">
          <a:xfrm>
            <a:off x="3500430" y="4144963"/>
            <a:ext cx="2439995" cy="4623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 b="1" dirty="0" smtClean="0"/>
              <a:t>Vía </a:t>
            </a:r>
            <a:r>
              <a:rPr lang="es-ES_tradnl" sz="2400" b="1" dirty="0" err="1" smtClean="0"/>
              <a:t>Glicolítica</a:t>
            </a:r>
            <a:endParaRPr lang="es-ES_tradnl" sz="2400" b="1" dirty="0"/>
          </a:p>
        </p:txBody>
      </p:sp>
      <p:sp>
        <p:nvSpPr>
          <p:cNvPr id="37896" name="Oval 9"/>
          <p:cNvSpPr>
            <a:spLocks noChangeArrowheads="1"/>
          </p:cNvSpPr>
          <p:nvPr/>
        </p:nvSpPr>
        <p:spPr bwMode="auto">
          <a:xfrm>
            <a:off x="3659188" y="5013325"/>
            <a:ext cx="1812925" cy="725488"/>
          </a:xfrm>
          <a:prstGeom prst="ellipse">
            <a:avLst/>
          </a:prstGeom>
          <a:solidFill>
            <a:srgbClr val="FF339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 b="1" dirty="0"/>
              <a:t>PIRUVATO</a:t>
            </a:r>
          </a:p>
        </p:txBody>
      </p:sp>
      <p:sp>
        <p:nvSpPr>
          <p:cNvPr id="37897" name="Oval 10"/>
          <p:cNvSpPr>
            <a:spLocks noChangeArrowheads="1"/>
          </p:cNvSpPr>
          <p:nvPr/>
        </p:nvSpPr>
        <p:spPr bwMode="auto">
          <a:xfrm>
            <a:off x="3571868" y="5913437"/>
            <a:ext cx="2024062" cy="944563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endParaRPr lang="es-ES_tradnl" sz="2400" b="1" dirty="0"/>
          </a:p>
          <a:p>
            <a:pPr algn="ctr"/>
            <a:r>
              <a:rPr lang="es-ES_tradnl" sz="2400" b="1" dirty="0"/>
              <a:t>Acetil-CoA</a:t>
            </a:r>
          </a:p>
          <a:p>
            <a:pPr algn="ctr"/>
            <a:endParaRPr lang="es-ES_tradnl" sz="2400" b="1" dirty="0"/>
          </a:p>
        </p:txBody>
      </p:sp>
      <p:sp>
        <p:nvSpPr>
          <p:cNvPr id="37898" name="Oval 11"/>
          <p:cNvSpPr>
            <a:spLocks noChangeArrowheads="1"/>
          </p:cNvSpPr>
          <p:nvPr/>
        </p:nvSpPr>
        <p:spPr bwMode="auto">
          <a:xfrm>
            <a:off x="6372225" y="5872163"/>
            <a:ext cx="2024063" cy="944562"/>
          </a:xfrm>
          <a:prstGeom prst="ellipse">
            <a:avLst/>
          </a:prstGeom>
          <a:solidFill>
            <a:srgbClr val="FFFF9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 b="1"/>
              <a:t>C. de Krebs</a:t>
            </a:r>
          </a:p>
        </p:txBody>
      </p:sp>
      <p:sp>
        <p:nvSpPr>
          <p:cNvPr id="37899" name="Line 12"/>
          <p:cNvSpPr>
            <a:spLocks noChangeShapeType="1"/>
          </p:cNvSpPr>
          <p:nvPr/>
        </p:nvSpPr>
        <p:spPr bwMode="auto">
          <a:xfrm flipV="1">
            <a:off x="5508625" y="6381750"/>
            <a:ext cx="855663" cy="0"/>
          </a:xfrm>
          <a:prstGeom prst="line">
            <a:avLst/>
          </a:prstGeom>
          <a:noFill/>
          <a:ln w="38100" cmpd="sng">
            <a:solidFill>
              <a:schemeClr val="tx1"/>
            </a:solidFill>
            <a:prstDash val="solid"/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900" name="Rectangle 13"/>
          <p:cNvSpPr>
            <a:spLocks noChangeArrowheads="1"/>
          </p:cNvSpPr>
          <p:nvPr/>
        </p:nvSpPr>
        <p:spPr bwMode="auto">
          <a:xfrm>
            <a:off x="6156325" y="3716338"/>
            <a:ext cx="1665288" cy="8350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 dirty="0"/>
              <a:t>Glucosa en Sangre</a:t>
            </a:r>
          </a:p>
        </p:txBody>
      </p:sp>
      <p:sp>
        <p:nvSpPr>
          <p:cNvPr id="37901" name="Line 14"/>
          <p:cNvSpPr>
            <a:spLocks noChangeShapeType="1"/>
          </p:cNvSpPr>
          <p:nvPr/>
        </p:nvSpPr>
        <p:spPr bwMode="auto">
          <a:xfrm>
            <a:off x="1928794" y="2636838"/>
            <a:ext cx="877875" cy="434972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7902" name="Line 15"/>
          <p:cNvSpPr>
            <a:spLocks noChangeShapeType="1"/>
          </p:cNvSpPr>
          <p:nvPr/>
        </p:nvSpPr>
        <p:spPr bwMode="auto">
          <a:xfrm>
            <a:off x="4859338" y="3284538"/>
            <a:ext cx="1296987" cy="6477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903" name="Text Box 16"/>
          <p:cNvSpPr txBox="1">
            <a:spLocks noChangeArrowheads="1"/>
          </p:cNvSpPr>
          <p:nvPr/>
        </p:nvSpPr>
        <p:spPr bwMode="auto">
          <a:xfrm>
            <a:off x="5651500" y="2708275"/>
            <a:ext cx="2233613" cy="4572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/>
              <a:t>Vía Pentosas</a:t>
            </a:r>
          </a:p>
        </p:txBody>
      </p:sp>
      <p:sp>
        <p:nvSpPr>
          <p:cNvPr id="37904" name="Line 17"/>
          <p:cNvSpPr>
            <a:spLocks noChangeShapeType="1"/>
          </p:cNvSpPr>
          <p:nvPr/>
        </p:nvSpPr>
        <p:spPr bwMode="auto">
          <a:xfrm flipV="1">
            <a:off x="4857752" y="2924174"/>
            <a:ext cx="866773" cy="7619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sm"/>
          </a:ln>
        </p:spPr>
        <p:txBody>
          <a:bodyPr/>
          <a:lstStyle/>
          <a:p>
            <a:endParaRPr lang="en-US"/>
          </a:p>
        </p:txBody>
      </p:sp>
      <p:sp>
        <p:nvSpPr>
          <p:cNvPr id="37905" name="Text Box 18"/>
          <p:cNvSpPr txBox="1">
            <a:spLocks noChangeArrowheads="1"/>
          </p:cNvSpPr>
          <p:nvPr/>
        </p:nvSpPr>
        <p:spPr bwMode="auto">
          <a:xfrm>
            <a:off x="3357554" y="2285992"/>
            <a:ext cx="1873250" cy="457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 b="1" dirty="0"/>
              <a:t>Glucógeno</a:t>
            </a:r>
          </a:p>
        </p:txBody>
      </p:sp>
      <p:sp>
        <p:nvSpPr>
          <p:cNvPr id="37906" name="Line 19"/>
          <p:cNvSpPr>
            <a:spLocks noChangeShapeType="1"/>
          </p:cNvSpPr>
          <p:nvPr/>
        </p:nvSpPr>
        <p:spPr bwMode="auto">
          <a:xfrm flipV="1">
            <a:off x="4357686" y="2714620"/>
            <a:ext cx="0" cy="2159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907" name="Line 20"/>
          <p:cNvSpPr>
            <a:spLocks noChangeShapeType="1"/>
          </p:cNvSpPr>
          <p:nvPr/>
        </p:nvSpPr>
        <p:spPr bwMode="auto">
          <a:xfrm>
            <a:off x="4500563" y="5734050"/>
            <a:ext cx="0" cy="215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7908" name="Rectangle 21"/>
          <p:cNvSpPr>
            <a:spLocks noChangeArrowheads="1"/>
          </p:cNvSpPr>
          <p:nvPr/>
        </p:nvSpPr>
        <p:spPr bwMode="auto">
          <a:xfrm>
            <a:off x="1857356" y="3571876"/>
            <a:ext cx="2090735" cy="461962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/>
            <a:tailEnd/>
          </a:ln>
        </p:spPr>
        <p:txBody>
          <a:bodyPr wrap="square"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 dirty="0" err="1"/>
              <a:t>Glucogenolisis</a:t>
            </a:r>
            <a:endParaRPr lang="es-ES_tradnl" sz="2400" b="1" dirty="0"/>
          </a:p>
        </p:txBody>
      </p:sp>
      <p:sp>
        <p:nvSpPr>
          <p:cNvPr id="37909" name="Line 22"/>
          <p:cNvSpPr>
            <a:spLocks noChangeShapeType="1"/>
          </p:cNvSpPr>
          <p:nvPr/>
        </p:nvSpPr>
        <p:spPr bwMode="auto">
          <a:xfrm flipV="1">
            <a:off x="3286116" y="3357562"/>
            <a:ext cx="144463" cy="21590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7910" name="Line 23"/>
          <p:cNvSpPr>
            <a:spLocks noChangeShapeType="1"/>
          </p:cNvSpPr>
          <p:nvPr/>
        </p:nvSpPr>
        <p:spPr bwMode="auto">
          <a:xfrm flipH="1">
            <a:off x="2700338" y="6308725"/>
            <a:ext cx="7921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7911" name="Oval 24"/>
          <p:cNvSpPr>
            <a:spLocks noChangeArrowheads="1"/>
          </p:cNvSpPr>
          <p:nvPr/>
        </p:nvSpPr>
        <p:spPr bwMode="auto">
          <a:xfrm>
            <a:off x="330187" y="5872163"/>
            <a:ext cx="2312987" cy="944562"/>
          </a:xfrm>
          <a:prstGeom prst="ellipse">
            <a:avLst/>
          </a:prstGeom>
          <a:solidFill>
            <a:srgbClr val="FFCC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 b="1" dirty="0"/>
              <a:t>Síntesis de </a:t>
            </a:r>
          </a:p>
          <a:p>
            <a:pPr algn="ctr"/>
            <a:r>
              <a:rPr lang="es-ES_tradnl" sz="2400" b="1" dirty="0" err="1"/>
              <a:t>Acidos</a:t>
            </a:r>
            <a:r>
              <a:rPr lang="es-ES_tradnl" sz="2400" b="1" dirty="0"/>
              <a:t> grasos</a:t>
            </a:r>
          </a:p>
        </p:txBody>
      </p:sp>
      <p:sp>
        <p:nvSpPr>
          <p:cNvPr id="26" name="1 CuadroTexto"/>
          <p:cNvSpPr txBox="1">
            <a:spLocks noChangeArrowheads="1"/>
          </p:cNvSpPr>
          <p:nvPr/>
        </p:nvSpPr>
        <p:spPr bwMode="auto">
          <a:xfrm>
            <a:off x="1500166" y="1500174"/>
            <a:ext cx="764383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MX" altLang="es-AR" sz="2000" b="1" u="sng" dirty="0" err="1" smtClean="0"/>
              <a:t>Gluconeogénesis</a:t>
            </a:r>
            <a:r>
              <a:rPr lang="es-MX" altLang="es-AR" sz="2000" b="1" u="sng" dirty="0" smtClean="0"/>
              <a:t> </a:t>
            </a:r>
            <a:r>
              <a:rPr lang="es-MX" altLang="es-AR" sz="1600" b="1" u="sng" dirty="0" smtClean="0"/>
              <a:t>----Precursores </a:t>
            </a:r>
            <a:r>
              <a:rPr lang="es-MX" altLang="es-AR" sz="1600" b="1" u="sng" dirty="0"/>
              <a:t>de Glucosa </a:t>
            </a:r>
            <a:r>
              <a:rPr lang="es-MX" altLang="es-AR" sz="1600" b="1" dirty="0">
                <a:sym typeface="Wingdings" pitchFamily="2" charset="2"/>
              </a:rPr>
              <a:t></a:t>
            </a:r>
            <a:r>
              <a:rPr lang="es-MX" altLang="es-AR" sz="1600" b="1" dirty="0"/>
              <a:t> </a:t>
            </a:r>
            <a:r>
              <a:rPr lang="es-MX" altLang="es-AR" sz="1600" b="1" dirty="0" smtClean="0"/>
              <a:t>Lactato </a:t>
            </a:r>
            <a:r>
              <a:rPr lang="es-MX" altLang="es-AR" sz="1600" b="1" dirty="0"/>
              <a:t>y </a:t>
            </a:r>
            <a:r>
              <a:rPr lang="es-MX" altLang="es-AR" sz="1600" b="1" dirty="0" err="1" smtClean="0"/>
              <a:t>Alanina</a:t>
            </a:r>
            <a:r>
              <a:rPr lang="es-MX" altLang="es-AR" sz="1600" b="1" dirty="0" smtClean="0"/>
              <a:t> </a:t>
            </a:r>
            <a:r>
              <a:rPr lang="es-MX" altLang="es-AR" sz="1600" b="1" dirty="0"/>
              <a:t>de músculo, </a:t>
            </a:r>
            <a:endParaRPr lang="es-MX" altLang="es-AR" sz="1600" b="1" dirty="0" smtClean="0"/>
          </a:p>
          <a:p>
            <a:r>
              <a:rPr lang="es-MX" altLang="es-AR" sz="1600" b="1" dirty="0" smtClean="0"/>
              <a:t>                                                         Glicerol de </a:t>
            </a:r>
            <a:r>
              <a:rPr lang="es-MX" altLang="es-AR" sz="1600" b="1" dirty="0" err="1" smtClean="0"/>
              <a:t>tej.adip</a:t>
            </a:r>
            <a:r>
              <a:rPr lang="es-MX" altLang="es-AR" sz="1600" b="1" dirty="0" smtClean="0"/>
              <a:t>. </a:t>
            </a:r>
            <a:r>
              <a:rPr lang="es-MX" altLang="es-AR" sz="1600" b="1" dirty="0"/>
              <a:t>y </a:t>
            </a:r>
            <a:r>
              <a:rPr lang="es-MX" altLang="es-AR" sz="1600" b="1" dirty="0" err="1" smtClean="0"/>
              <a:t>Aas</a:t>
            </a:r>
            <a:r>
              <a:rPr lang="es-MX" altLang="es-AR" sz="1600" b="1" dirty="0" smtClean="0"/>
              <a:t> </a:t>
            </a:r>
            <a:r>
              <a:rPr lang="es-MX" altLang="es-AR" sz="1600" b="1" dirty="0"/>
              <a:t>glucogénicos de la dieta</a:t>
            </a:r>
            <a:endParaRPr lang="es-AR" altLang="es-AR" sz="1600" b="1" dirty="0"/>
          </a:p>
        </p:txBody>
      </p:sp>
      <p:sp>
        <p:nvSpPr>
          <p:cNvPr id="27" name="4 CuadroTexto"/>
          <p:cNvSpPr txBox="1">
            <a:spLocks noChangeArrowheads="1"/>
          </p:cNvSpPr>
          <p:nvPr/>
        </p:nvSpPr>
        <p:spPr bwMode="auto">
          <a:xfrm>
            <a:off x="5572132" y="3429000"/>
            <a:ext cx="17367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altLang="es-AR" b="1" dirty="0"/>
              <a:t>Glucosa-6-fosfatasa</a:t>
            </a:r>
          </a:p>
        </p:txBody>
      </p:sp>
      <p:sp>
        <p:nvSpPr>
          <p:cNvPr id="28" name="Line 14"/>
          <p:cNvSpPr>
            <a:spLocks noChangeShapeType="1"/>
          </p:cNvSpPr>
          <p:nvPr/>
        </p:nvSpPr>
        <p:spPr bwMode="auto">
          <a:xfrm>
            <a:off x="2143108" y="1857364"/>
            <a:ext cx="785818" cy="1000132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cxnSp>
        <p:nvCxnSpPr>
          <p:cNvPr id="30" name="29 Conector recto de flecha"/>
          <p:cNvCxnSpPr/>
          <p:nvPr/>
        </p:nvCxnSpPr>
        <p:spPr>
          <a:xfrm rot="5400000">
            <a:off x="4142578" y="3786190"/>
            <a:ext cx="714380" cy="1588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 de flecha"/>
          <p:cNvCxnSpPr/>
          <p:nvPr/>
        </p:nvCxnSpPr>
        <p:spPr>
          <a:xfrm rot="16200000" flipH="1">
            <a:off x="4397770" y="4817677"/>
            <a:ext cx="357190" cy="873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28 Elipse"/>
          <p:cNvSpPr/>
          <p:nvPr/>
        </p:nvSpPr>
        <p:spPr>
          <a:xfrm>
            <a:off x="6143636" y="3714752"/>
            <a:ext cx="1643074" cy="9286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nimBg="1"/>
      <p:bldP spid="2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428596" y="2000240"/>
            <a:ext cx="6043614" cy="2346325"/>
            <a:chOff x="244" y="1246"/>
            <a:chExt cx="3807" cy="1478"/>
          </a:xfrm>
          <a:solidFill>
            <a:srgbClr val="FF3300"/>
          </a:solidFill>
        </p:grpSpPr>
        <p:sp>
          <p:nvSpPr>
            <p:cNvPr id="42020" name="Forma libre 2"/>
            <p:cNvSpPr>
              <a:spLocks/>
            </p:cNvSpPr>
            <p:nvPr/>
          </p:nvSpPr>
          <p:spPr bwMode="auto">
            <a:xfrm>
              <a:off x="1347" y="1246"/>
              <a:ext cx="2704" cy="1478"/>
            </a:xfrm>
            <a:custGeom>
              <a:avLst/>
              <a:gdLst>
                <a:gd name="T0" fmla="*/ 2147480312 w 2704"/>
                <a:gd name="T1" fmla="*/ 2147480379 h 1478"/>
                <a:gd name="T2" fmla="*/ 2147480312 w 2704"/>
                <a:gd name="T3" fmla="*/ 2147480379 h 1478"/>
                <a:gd name="T4" fmla="*/ 2147480312 w 2704"/>
                <a:gd name="T5" fmla="*/ 2147480379 h 1478"/>
                <a:gd name="T6" fmla="*/ 2147480312 w 2704"/>
                <a:gd name="T7" fmla="*/ 2147480379 h 1478"/>
                <a:gd name="T8" fmla="*/ 2147480312 w 2704"/>
                <a:gd name="T9" fmla="*/ 2147480379 h 1478"/>
                <a:gd name="T10" fmla="*/ 2147480312 w 2704"/>
                <a:gd name="T11" fmla="*/ 2147480379 h 1478"/>
                <a:gd name="T12" fmla="*/ 2147480312 w 2704"/>
                <a:gd name="T13" fmla="*/ 2147480379 h 1478"/>
                <a:gd name="T14" fmla="*/ 2147480312 w 2704"/>
                <a:gd name="T15" fmla="*/ 2147480379 h 1478"/>
                <a:gd name="T16" fmla="*/ 2147480312 w 2704"/>
                <a:gd name="T17" fmla="*/ 2147480379 h 1478"/>
                <a:gd name="T18" fmla="*/ 2147480312 w 2704"/>
                <a:gd name="T19" fmla="*/ 2147480379 h 1478"/>
                <a:gd name="T20" fmla="*/ 2147480312 w 2704"/>
                <a:gd name="T21" fmla="*/ 2147480379 h 1478"/>
                <a:gd name="T22" fmla="*/ 2147480312 w 2704"/>
                <a:gd name="T23" fmla="*/ 2147480379 h 1478"/>
                <a:gd name="T24" fmla="*/ 2147480312 w 2704"/>
                <a:gd name="T25" fmla="*/ 2147480379 h 1478"/>
                <a:gd name="T26" fmla="*/ 2147480312 w 2704"/>
                <a:gd name="T27" fmla="*/ 2147480379 h 1478"/>
                <a:gd name="T28" fmla="*/ 2147480312 w 2704"/>
                <a:gd name="T29" fmla="*/ 2147480379 h 1478"/>
                <a:gd name="T30" fmla="*/ 2147480312 w 2704"/>
                <a:gd name="T31" fmla="*/ 2147480379 h 1478"/>
                <a:gd name="T32" fmla="*/ 2147480312 w 2704"/>
                <a:gd name="T33" fmla="*/ 2147480379 h 1478"/>
                <a:gd name="T34" fmla="*/ 2147480312 w 2704"/>
                <a:gd name="T35" fmla="*/ 2147480379 h 1478"/>
                <a:gd name="T36" fmla="*/ 2147480312 w 2704"/>
                <a:gd name="T37" fmla="*/ 2147480379 h 1478"/>
                <a:gd name="T38" fmla="*/ 2147480312 w 2704"/>
                <a:gd name="T39" fmla="*/ 2147480379 h 1478"/>
                <a:gd name="T40" fmla="*/ 2147480312 w 2704"/>
                <a:gd name="T41" fmla="*/ 2147480379 h 1478"/>
                <a:gd name="T42" fmla="*/ 2147480312 w 2704"/>
                <a:gd name="T43" fmla="*/ 2147480379 h 1478"/>
                <a:gd name="T44" fmla="*/ 2147480312 w 2704"/>
                <a:gd name="T45" fmla="*/ 2147480379 h 1478"/>
                <a:gd name="T46" fmla="*/ 2147480312 w 2704"/>
                <a:gd name="T47" fmla="*/ 2147480379 h 1478"/>
                <a:gd name="T48" fmla="*/ 2147480312 w 2704"/>
                <a:gd name="T49" fmla="*/ 2147480379 h 1478"/>
                <a:gd name="T50" fmla="*/ 2147480312 w 2704"/>
                <a:gd name="T51" fmla="*/ 2147480379 h 1478"/>
                <a:gd name="T52" fmla="*/ 2147480312 w 2704"/>
                <a:gd name="T53" fmla="*/ 2147480379 h 1478"/>
                <a:gd name="T54" fmla="*/ 2147480312 w 2704"/>
                <a:gd name="T55" fmla="*/ 2147480379 h 1478"/>
                <a:gd name="T56" fmla="*/ 2147480312 w 2704"/>
                <a:gd name="T57" fmla="*/ 2147480379 h 1478"/>
                <a:gd name="T58" fmla="*/ 2147480312 w 2704"/>
                <a:gd name="T59" fmla="*/ 2147480379 h 1478"/>
                <a:gd name="T60" fmla="*/ 2147480312 w 2704"/>
                <a:gd name="T61" fmla="*/ 2147480379 h 1478"/>
                <a:gd name="T62" fmla="*/ 2147480312 w 2704"/>
                <a:gd name="T63" fmla="*/ 2147480379 h 1478"/>
                <a:gd name="T64" fmla="*/ 2147480312 w 2704"/>
                <a:gd name="T65" fmla="*/ 2147480379 h 1478"/>
                <a:gd name="T66" fmla="*/ 2147480312 w 2704"/>
                <a:gd name="T67" fmla="*/ 2147480379 h 1478"/>
                <a:gd name="T68" fmla="*/ 2147480312 w 2704"/>
                <a:gd name="T69" fmla="*/ 2147480379 h 1478"/>
                <a:gd name="T70" fmla="*/ 2147480312 w 2704"/>
                <a:gd name="T71" fmla="*/ 2147480379 h 1478"/>
                <a:gd name="T72" fmla="*/ 2147480312 w 2704"/>
                <a:gd name="T73" fmla="*/ 2147480379 h 1478"/>
                <a:gd name="T74" fmla="*/ 2147480312 w 2704"/>
                <a:gd name="T75" fmla="*/ 2147480379 h 1478"/>
                <a:gd name="T76" fmla="*/ 2147480312 w 2704"/>
                <a:gd name="T77" fmla="*/ 2147480379 h 1478"/>
                <a:gd name="T78" fmla="*/ 2147480312 w 2704"/>
                <a:gd name="T79" fmla="*/ 2147480379 h 1478"/>
                <a:gd name="T80" fmla="*/ 2147480312 w 2704"/>
                <a:gd name="T81" fmla="*/ 2147480379 h 1478"/>
                <a:gd name="T82" fmla="*/ 2147480312 w 2704"/>
                <a:gd name="T83" fmla="*/ 2147480379 h 1478"/>
                <a:gd name="T84" fmla="*/ 2147480312 w 2704"/>
                <a:gd name="T85" fmla="*/ 2147480379 h 1478"/>
                <a:gd name="T86" fmla="*/ 2147480312 w 2704"/>
                <a:gd name="T87" fmla="*/ 2147480379 h 1478"/>
                <a:gd name="T88" fmla="*/ 2147480312 w 2704"/>
                <a:gd name="T89" fmla="*/ 2147480379 h 1478"/>
                <a:gd name="T90" fmla="*/ 2147480312 w 2704"/>
                <a:gd name="T91" fmla="*/ 2147480379 h 1478"/>
                <a:gd name="T92" fmla="*/ 2147480312 w 2704"/>
                <a:gd name="T93" fmla="*/ 2147480379 h 1478"/>
                <a:gd name="T94" fmla="*/ 2147480312 w 2704"/>
                <a:gd name="T95" fmla="*/ 2147480379 h 1478"/>
                <a:gd name="T96" fmla="*/ 2147480312 w 2704"/>
                <a:gd name="T97" fmla="*/ 2147480379 h 1478"/>
                <a:gd name="T98" fmla="*/ 2147480312 w 2704"/>
                <a:gd name="T99" fmla="*/ 2147480379 h 1478"/>
                <a:gd name="T100" fmla="*/ 2147480312 w 2704"/>
                <a:gd name="T101" fmla="*/ 2147480379 h 1478"/>
                <a:gd name="T102" fmla="*/ 2147480312 w 2704"/>
                <a:gd name="T103" fmla="*/ 2147480379 h 1478"/>
                <a:gd name="T104" fmla="*/ 2147480312 w 2704"/>
                <a:gd name="T105" fmla="*/ 2147480379 h 147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704"/>
                <a:gd name="T160" fmla="*/ 0 h 1478"/>
                <a:gd name="T161" fmla="*/ 2704 w 2704"/>
                <a:gd name="T162" fmla="*/ 1478 h 147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704" h="1478">
                  <a:moveTo>
                    <a:pt x="52" y="905"/>
                  </a:moveTo>
                  <a:lnTo>
                    <a:pt x="71" y="837"/>
                  </a:lnTo>
                  <a:lnTo>
                    <a:pt x="86" y="759"/>
                  </a:lnTo>
                  <a:lnTo>
                    <a:pt x="101" y="673"/>
                  </a:lnTo>
                  <a:lnTo>
                    <a:pt x="120" y="584"/>
                  </a:lnTo>
                  <a:lnTo>
                    <a:pt x="144" y="497"/>
                  </a:lnTo>
                  <a:lnTo>
                    <a:pt x="176" y="412"/>
                  </a:lnTo>
                  <a:lnTo>
                    <a:pt x="221" y="336"/>
                  </a:lnTo>
                  <a:lnTo>
                    <a:pt x="279" y="273"/>
                  </a:lnTo>
                  <a:lnTo>
                    <a:pt x="355" y="218"/>
                  </a:lnTo>
                  <a:lnTo>
                    <a:pt x="447" y="168"/>
                  </a:lnTo>
                  <a:lnTo>
                    <a:pt x="552" y="123"/>
                  </a:lnTo>
                  <a:lnTo>
                    <a:pt x="665" y="84"/>
                  </a:lnTo>
                  <a:lnTo>
                    <a:pt x="782" y="52"/>
                  </a:lnTo>
                  <a:lnTo>
                    <a:pt x="899" y="27"/>
                  </a:lnTo>
                  <a:lnTo>
                    <a:pt x="1013" y="9"/>
                  </a:lnTo>
                  <a:lnTo>
                    <a:pt x="1119" y="0"/>
                  </a:lnTo>
                  <a:lnTo>
                    <a:pt x="1222" y="4"/>
                  </a:lnTo>
                  <a:lnTo>
                    <a:pt x="1328" y="21"/>
                  </a:lnTo>
                  <a:lnTo>
                    <a:pt x="1433" y="47"/>
                  </a:lnTo>
                  <a:lnTo>
                    <a:pt x="1537" y="81"/>
                  </a:lnTo>
                  <a:lnTo>
                    <a:pt x="1638" y="117"/>
                  </a:lnTo>
                  <a:lnTo>
                    <a:pt x="1732" y="152"/>
                  </a:lnTo>
                  <a:lnTo>
                    <a:pt x="1820" y="181"/>
                  </a:lnTo>
                  <a:lnTo>
                    <a:pt x="1899" y="202"/>
                  </a:lnTo>
                  <a:lnTo>
                    <a:pt x="1967" y="217"/>
                  </a:lnTo>
                  <a:lnTo>
                    <a:pt x="2025" y="230"/>
                  </a:lnTo>
                  <a:lnTo>
                    <a:pt x="2077" y="240"/>
                  </a:lnTo>
                  <a:lnTo>
                    <a:pt x="2123" y="248"/>
                  </a:lnTo>
                  <a:lnTo>
                    <a:pt x="2209" y="255"/>
                  </a:lnTo>
                  <a:lnTo>
                    <a:pt x="2299" y="251"/>
                  </a:lnTo>
                  <a:lnTo>
                    <a:pt x="2351" y="237"/>
                  </a:lnTo>
                  <a:lnTo>
                    <a:pt x="2409" y="212"/>
                  </a:lnTo>
                  <a:lnTo>
                    <a:pt x="2528" y="150"/>
                  </a:lnTo>
                  <a:lnTo>
                    <a:pt x="2583" y="122"/>
                  </a:lnTo>
                  <a:lnTo>
                    <a:pt x="2630" y="103"/>
                  </a:lnTo>
                  <a:lnTo>
                    <a:pt x="2666" y="99"/>
                  </a:lnTo>
                  <a:lnTo>
                    <a:pt x="2691" y="114"/>
                  </a:lnTo>
                  <a:lnTo>
                    <a:pt x="2697" y="132"/>
                  </a:lnTo>
                  <a:lnTo>
                    <a:pt x="2702" y="155"/>
                  </a:lnTo>
                  <a:lnTo>
                    <a:pt x="2703" y="218"/>
                  </a:lnTo>
                  <a:lnTo>
                    <a:pt x="2694" y="297"/>
                  </a:lnTo>
                  <a:lnTo>
                    <a:pt x="2678" y="383"/>
                  </a:lnTo>
                  <a:lnTo>
                    <a:pt x="2655" y="473"/>
                  </a:lnTo>
                  <a:lnTo>
                    <a:pt x="2626" y="559"/>
                  </a:lnTo>
                  <a:lnTo>
                    <a:pt x="2592" y="634"/>
                  </a:lnTo>
                  <a:lnTo>
                    <a:pt x="2554" y="691"/>
                  </a:lnTo>
                  <a:lnTo>
                    <a:pt x="2507" y="733"/>
                  </a:lnTo>
                  <a:lnTo>
                    <a:pt x="2448" y="766"/>
                  </a:lnTo>
                  <a:lnTo>
                    <a:pt x="2379" y="790"/>
                  </a:lnTo>
                  <a:lnTo>
                    <a:pt x="2306" y="809"/>
                  </a:lnTo>
                  <a:lnTo>
                    <a:pt x="2233" y="825"/>
                  </a:lnTo>
                  <a:lnTo>
                    <a:pt x="2165" y="837"/>
                  </a:lnTo>
                  <a:lnTo>
                    <a:pt x="2105" y="848"/>
                  </a:lnTo>
                  <a:lnTo>
                    <a:pt x="2058" y="859"/>
                  </a:lnTo>
                  <a:lnTo>
                    <a:pt x="2028" y="867"/>
                  </a:lnTo>
                  <a:lnTo>
                    <a:pt x="2013" y="869"/>
                  </a:lnTo>
                  <a:lnTo>
                    <a:pt x="2008" y="868"/>
                  </a:lnTo>
                  <a:lnTo>
                    <a:pt x="2006" y="864"/>
                  </a:lnTo>
                  <a:lnTo>
                    <a:pt x="2003" y="862"/>
                  </a:lnTo>
                  <a:lnTo>
                    <a:pt x="1994" y="863"/>
                  </a:lnTo>
                  <a:lnTo>
                    <a:pt x="1975" y="870"/>
                  </a:lnTo>
                  <a:lnTo>
                    <a:pt x="1938" y="883"/>
                  </a:lnTo>
                  <a:lnTo>
                    <a:pt x="1883" y="906"/>
                  </a:lnTo>
                  <a:lnTo>
                    <a:pt x="1814" y="938"/>
                  </a:lnTo>
                  <a:lnTo>
                    <a:pt x="1734" y="975"/>
                  </a:lnTo>
                  <a:lnTo>
                    <a:pt x="1649" y="1016"/>
                  </a:lnTo>
                  <a:lnTo>
                    <a:pt x="1472" y="1093"/>
                  </a:lnTo>
                  <a:lnTo>
                    <a:pt x="1390" y="1123"/>
                  </a:lnTo>
                  <a:lnTo>
                    <a:pt x="1319" y="1144"/>
                  </a:lnTo>
                  <a:lnTo>
                    <a:pt x="1258" y="1155"/>
                  </a:lnTo>
                  <a:lnTo>
                    <a:pt x="1201" y="1159"/>
                  </a:lnTo>
                  <a:lnTo>
                    <a:pt x="1097" y="1149"/>
                  </a:lnTo>
                  <a:lnTo>
                    <a:pt x="997" y="1134"/>
                  </a:lnTo>
                  <a:lnTo>
                    <a:pt x="947" y="1132"/>
                  </a:lnTo>
                  <a:lnTo>
                    <a:pt x="892" y="1134"/>
                  </a:lnTo>
                  <a:lnTo>
                    <a:pt x="832" y="1142"/>
                  </a:lnTo>
                  <a:lnTo>
                    <a:pt x="768" y="1152"/>
                  </a:lnTo>
                  <a:lnTo>
                    <a:pt x="633" y="1177"/>
                  </a:lnTo>
                  <a:lnTo>
                    <a:pt x="568" y="1192"/>
                  </a:lnTo>
                  <a:lnTo>
                    <a:pt x="508" y="1208"/>
                  </a:lnTo>
                  <a:lnTo>
                    <a:pt x="454" y="1224"/>
                  </a:lnTo>
                  <a:lnTo>
                    <a:pt x="410" y="1242"/>
                  </a:lnTo>
                  <a:lnTo>
                    <a:pt x="376" y="1262"/>
                  </a:lnTo>
                  <a:lnTo>
                    <a:pt x="351" y="1285"/>
                  </a:lnTo>
                  <a:lnTo>
                    <a:pt x="317" y="1334"/>
                  </a:lnTo>
                  <a:lnTo>
                    <a:pt x="294" y="1383"/>
                  </a:lnTo>
                  <a:lnTo>
                    <a:pt x="266" y="1419"/>
                  </a:lnTo>
                  <a:lnTo>
                    <a:pt x="232" y="1441"/>
                  </a:lnTo>
                  <a:lnTo>
                    <a:pt x="200" y="1455"/>
                  </a:lnTo>
                  <a:lnTo>
                    <a:pt x="168" y="1463"/>
                  </a:lnTo>
                  <a:lnTo>
                    <a:pt x="135" y="1465"/>
                  </a:lnTo>
                  <a:lnTo>
                    <a:pt x="98" y="1470"/>
                  </a:lnTo>
                  <a:lnTo>
                    <a:pt x="58" y="1477"/>
                  </a:lnTo>
                  <a:lnTo>
                    <a:pt x="39" y="1474"/>
                  </a:lnTo>
                  <a:lnTo>
                    <a:pt x="23" y="1465"/>
                  </a:lnTo>
                  <a:lnTo>
                    <a:pt x="10" y="1447"/>
                  </a:lnTo>
                  <a:lnTo>
                    <a:pt x="3" y="1419"/>
                  </a:lnTo>
                  <a:lnTo>
                    <a:pt x="0" y="1374"/>
                  </a:lnTo>
                  <a:lnTo>
                    <a:pt x="3" y="1315"/>
                  </a:lnTo>
                  <a:lnTo>
                    <a:pt x="9" y="1243"/>
                  </a:lnTo>
                  <a:lnTo>
                    <a:pt x="18" y="1167"/>
                  </a:lnTo>
                  <a:lnTo>
                    <a:pt x="28" y="1089"/>
                  </a:lnTo>
                  <a:lnTo>
                    <a:pt x="38" y="1017"/>
                  </a:lnTo>
                  <a:lnTo>
                    <a:pt x="47" y="953"/>
                  </a:lnTo>
                  <a:lnTo>
                    <a:pt x="52" y="905"/>
                  </a:lnTo>
                </a:path>
              </a:pathLst>
            </a:custGeom>
            <a:solidFill>
              <a:srgbClr val="FF5050"/>
            </a:solidFill>
            <a:ln w="3175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2021" name="Rectángulo 29"/>
            <p:cNvSpPr>
              <a:spLocks noChangeArrowheads="1"/>
            </p:cNvSpPr>
            <p:nvPr/>
          </p:nvSpPr>
          <p:spPr bwMode="auto">
            <a:xfrm>
              <a:off x="1845" y="1344"/>
              <a:ext cx="1548" cy="25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2000" b="1" dirty="0" err="1" smtClean="0">
                  <a:latin typeface="Times New Roman" pitchFamily="18" charset="0"/>
                </a:rPr>
                <a:t>Triacilglicéridos</a:t>
              </a:r>
              <a:endParaRPr lang="es-ES_tradnl" altLang="es-AR" sz="2000" b="1" dirty="0">
                <a:latin typeface="Times New Roman" pitchFamily="18" charset="0"/>
              </a:endParaRPr>
            </a:p>
          </p:txBody>
        </p:sp>
        <p:sp>
          <p:nvSpPr>
            <p:cNvPr id="42022" name="Rectángulo 30"/>
            <p:cNvSpPr>
              <a:spLocks noChangeArrowheads="1"/>
            </p:cNvSpPr>
            <p:nvPr/>
          </p:nvSpPr>
          <p:spPr bwMode="auto">
            <a:xfrm>
              <a:off x="2044" y="1786"/>
              <a:ext cx="1263" cy="52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2400" b="1" dirty="0">
                  <a:latin typeface="Times New Roman" pitchFamily="18" charset="0"/>
                </a:rPr>
                <a:t>Ácidos </a:t>
              </a:r>
              <a:r>
                <a:rPr lang="es-ES_tradnl" altLang="es-AR" sz="2400" b="1" dirty="0" smtClean="0">
                  <a:latin typeface="Times New Roman" pitchFamily="18" charset="0"/>
                </a:rPr>
                <a:t>grasos</a:t>
              </a:r>
            </a:p>
            <a:p>
              <a:pPr algn="ctr" eaLnBrk="1" hangingPunct="1"/>
              <a:r>
                <a:rPr lang="es-ES_tradnl" altLang="es-AR" sz="1200" b="1" dirty="0" smtClean="0"/>
                <a:t>(principal fuente de energía</a:t>
              </a:r>
            </a:p>
            <a:p>
              <a:pPr algn="ctr" eaLnBrk="1" hangingPunct="1"/>
              <a:r>
                <a:rPr lang="es-ES_tradnl" altLang="es-AR" sz="1200" b="1" dirty="0" smtClean="0"/>
                <a:t>e</a:t>
              </a:r>
              <a:r>
                <a:rPr lang="es-ES_tradnl" altLang="es-AR" sz="1200" b="1" dirty="0" smtClean="0"/>
                <a:t>n el hígado)</a:t>
              </a:r>
              <a:r>
                <a:rPr lang="es-ES_tradnl" altLang="es-AR" sz="1200" b="1" dirty="0" smtClean="0">
                  <a:latin typeface="Times New Roman" pitchFamily="18" charset="0"/>
                </a:rPr>
                <a:t> </a:t>
              </a:r>
              <a:endParaRPr lang="es-ES_tradnl" altLang="es-AR" sz="1200" b="1" dirty="0">
                <a:latin typeface="Times New Roman" pitchFamily="18" charset="0"/>
              </a:endParaRPr>
            </a:p>
          </p:txBody>
        </p:sp>
        <p:sp>
          <p:nvSpPr>
            <p:cNvPr id="42023" name="Rectángulo 32"/>
            <p:cNvSpPr>
              <a:spLocks noChangeArrowheads="1"/>
            </p:cNvSpPr>
            <p:nvPr/>
          </p:nvSpPr>
          <p:spPr bwMode="auto">
            <a:xfrm>
              <a:off x="244" y="1776"/>
              <a:ext cx="855" cy="45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0488" tIns="46038" rIns="90488" bIns="46038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s-ES_tradnl" altLang="es-AR" sz="2000" dirty="0" smtClean="0">
                  <a:latin typeface="Times New Roman" pitchFamily="18" charset="0"/>
                </a:rPr>
                <a:t>DIETA</a:t>
              </a:r>
            </a:p>
            <a:p>
              <a:pPr algn="ctr" eaLnBrk="1" hangingPunct="1">
                <a:spcBef>
                  <a:spcPct val="50000"/>
                </a:spcBef>
              </a:pPr>
              <a:r>
                <a:rPr lang="es-ES_tradnl" altLang="es-AR" dirty="0" smtClean="0">
                  <a:latin typeface="Times New Roman" pitchFamily="18" charset="0"/>
                </a:rPr>
                <a:t>abundante</a:t>
              </a:r>
              <a:endParaRPr lang="es-ES_tradnl" altLang="es-AR" dirty="0">
                <a:latin typeface="Times New Roman" pitchFamily="18" charset="0"/>
              </a:endParaRPr>
            </a:p>
          </p:txBody>
        </p:sp>
        <p:sp>
          <p:nvSpPr>
            <p:cNvPr id="42024" name="Línea 33"/>
            <p:cNvSpPr>
              <a:spLocks noChangeShapeType="1"/>
            </p:cNvSpPr>
            <p:nvPr/>
          </p:nvSpPr>
          <p:spPr bwMode="auto">
            <a:xfrm>
              <a:off x="1018" y="1960"/>
              <a:ext cx="998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prstDash val="dash"/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2025" name="Rectángulo 34"/>
            <p:cNvSpPr>
              <a:spLocks noChangeArrowheads="1"/>
            </p:cNvSpPr>
            <p:nvPr/>
          </p:nvSpPr>
          <p:spPr bwMode="auto">
            <a:xfrm>
              <a:off x="1650" y="1594"/>
              <a:ext cx="187" cy="10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0488" tIns="46038" rIns="90488" bIns="46038">
              <a:spAutoFit/>
            </a:bodyPr>
            <a:lstStyle/>
            <a:p>
              <a:pPr algn="ctr" eaLnBrk="1" hangingPunct="1"/>
              <a:r>
                <a:rPr lang="es-ES_tradnl" altLang="es-AR" b="1" dirty="0">
                  <a:solidFill>
                    <a:schemeClr val="bg1"/>
                  </a:solidFill>
                  <a:latin typeface="Times New Roman" pitchFamily="18" charset="0"/>
                </a:rPr>
                <a:t>Es</a:t>
              </a:r>
            </a:p>
            <a:p>
              <a:pPr algn="ctr" eaLnBrk="1" hangingPunct="1"/>
              <a:r>
                <a:rPr lang="es-ES_tradnl" altLang="es-AR" b="1" dirty="0">
                  <a:solidFill>
                    <a:schemeClr val="bg1"/>
                  </a:solidFill>
                  <a:latin typeface="Times New Roman" pitchFamily="18" charset="0"/>
                </a:rPr>
                <a:t>ter i f</a:t>
              </a:r>
            </a:p>
          </p:txBody>
        </p:sp>
        <p:sp>
          <p:nvSpPr>
            <p:cNvPr id="42026" name="Line 41"/>
            <p:cNvSpPr>
              <a:spLocks noChangeShapeType="1"/>
            </p:cNvSpPr>
            <p:nvPr/>
          </p:nvSpPr>
          <p:spPr bwMode="auto">
            <a:xfrm flipH="1" flipV="1">
              <a:off x="2584" y="1561"/>
              <a:ext cx="45" cy="315"/>
            </a:xfrm>
            <a:prstGeom prst="line">
              <a:avLst/>
            </a:prstGeom>
            <a:grp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3" name="Group 36"/>
          <p:cNvGrpSpPr>
            <a:grpSpLocks/>
          </p:cNvGrpSpPr>
          <p:nvPr/>
        </p:nvGrpSpPr>
        <p:grpSpPr bwMode="auto">
          <a:xfrm>
            <a:off x="5286381" y="2143116"/>
            <a:ext cx="3608388" cy="647701"/>
            <a:chOff x="3377" y="1031"/>
            <a:chExt cx="2273" cy="408"/>
          </a:xfrm>
        </p:grpSpPr>
        <p:sp>
          <p:nvSpPr>
            <p:cNvPr id="42018" name="Rectángulo 4"/>
            <p:cNvSpPr>
              <a:spLocks noChangeArrowheads="1"/>
            </p:cNvSpPr>
            <p:nvPr/>
          </p:nvSpPr>
          <p:spPr bwMode="auto">
            <a:xfrm>
              <a:off x="4261" y="1031"/>
              <a:ext cx="1389" cy="408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1800" b="1" dirty="0">
                  <a:latin typeface="Times New Roman" pitchFamily="18" charset="0"/>
                </a:rPr>
                <a:t>Lipoproteínas</a:t>
              </a:r>
            </a:p>
            <a:p>
              <a:pPr algn="ctr" eaLnBrk="1" hangingPunct="1"/>
              <a:r>
                <a:rPr lang="es-ES_tradnl" altLang="es-AR" sz="1800" b="1" dirty="0" smtClean="0">
                  <a:latin typeface="Times New Roman" pitchFamily="18" charset="0"/>
                </a:rPr>
                <a:t>Plasmáticas (VLDL)</a:t>
              </a:r>
              <a:endParaRPr lang="es-ES_tradnl" altLang="es-AR" sz="1800" b="1" dirty="0">
                <a:latin typeface="Times New Roman" pitchFamily="18" charset="0"/>
              </a:endParaRPr>
            </a:p>
          </p:txBody>
        </p:sp>
        <p:sp>
          <p:nvSpPr>
            <p:cNvPr id="42019" name="Línea 8"/>
            <p:cNvSpPr>
              <a:spLocks noChangeShapeType="1"/>
            </p:cNvSpPr>
            <p:nvPr/>
          </p:nvSpPr>
          <p:spPr bwMode="auto">
            <a:xfrm flipV="1">
              <a:off x="3377" y="1121"/>
              <a:ext cx="945" cy="2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4" name="Group 38"/>
          <p:cNvGrpSpPr>
            <a:grpSpLocks/>
          </p:cNvGrpSpPr>
          <p:nvPr/>
        </p:nvGrpSpPr>
        <p:grpSpPr bwMode="auto">
          <a:xfrm>
            <a:off x="3500437" y="3471863"/>
            <a:ext cx="3228975" cy="1550987"/>
            <a:chOff x="2205" y="2187"/>
            <a:chExt cx="2034" cy="977"/>
          </a:xfrm>
        </p:grpSpPr>
        <p:sp>
          <p:nvSpPr>
            <p:cNvPr id="42013" name="Rectángulo 6"/>
            <p:cNvSpPr>
              <a:spLocks noChangeArrowheads="1"/>
            </p:cNvSpPr>
            <p:nvPr/>
          </p:nvSpPr>
          <p:spPr bwMode="auto">
            <a:xfrm>
              <a:off x="3150" y="2414"/>
              <a:ext cx="1089" cy="34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b="1" dirty="0">
                  <a:latin typeface="Times New Roman" pitchFamily="18" charset="0"/>
                </a:rPr>
                <a:t>NADH, </a:t>
              </a:r>
              <a:r>
                <a:rPr lang="es-ES_tradnl" altLang="es-AR" b="1" dirty="0" smtClean="0">
                  <a:latin typeface="Times New Roman" pitchFamily="18" charset="0"/>
                </a:rPr>
                <a:t>FADH</a:t>
              </a:r>
              <a:r>
                <a:rPr lang="es-ES_tradnl" altLang="es-AR" b="1" baseline="-25000" dirty="0" smtClean="0">
                  <a:latin typeface="Times New Roman" pitchFamily="18" charset="0"/>
                </a:rPr>
                <a:t>2</a:t>
              </a:r>
            </a:p>
            <a:p>
              <a:pPr algn="ctr" eaLnBrk="1" hangingPunct="1"/>
              <a:r>
                <a:rPr lang="es-ES_tradnl" altLang="es-AR" sz="1600" b="1" baseline="-25000" dirty="0" smtClean="0"/>
                <a:t>(a cadena respiratoria)</a:t>
              </a:r>
              <a:endParaRPr lang="es-ES_tradnl" altLang="es-AR" sz="1600" b="1" dirty="0">
                <a:latin typeface="Times New Roman" pitchFamily="18" charset="0"/>
              </a:endParaRPr>
            </a:p>
          </p:txBody>
        </p:sp>
        <p:sp>
          <p:nvSpPr>
            <p:cNvPr id="42014" name="Rectángulo 7"/>
            <p:cNvSpPr>
              <a:spLocks noChangeArrowheads="1"/>
            </p:cNvSpPr>
            <p:nvPr/>
          </p:nvSpPr>
          <p:spPr bwMode="auto">
            <a:xfrm>
              <a:off x="2205" y="2459"/>
              <a:ext cx="88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1800" b="1" i="1" dirty="0">
                  <a:latin typeface="Symbol" pitchFamily="18" charset="2"/>
                </a:rPr>
                <a:t>b</a:t>
              </a:r>
              <a:r>
                <a:rPr lang="es-ES_tradnl" altLang="es-AR" sz="1800" b="1" i="1" dirty="0">
                  <a:latin typeface="Times New Roman" pitchFamily="18" charset="0"/>
                </a:rPr>
                <a:t>-oxidación</a:t>
              </a:r>
              <a:r>
                <a:rPr lang="es-ES_tradnl" altLang="es-AR" sz="2400" dirty="0"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42015" name="Rectángulo 10"/>
            <p:cNvSpPr>
              <a:spLocks noChangeArrowheads="1"/>
            </p:cNvSpPr>
            <p:nvPr/>
          </p:nvSpPr>
          <p:spPr bwMode="auto">
            <a:xfrm>
              <a:off x="2425" y="2868"/>
              <a:ext cx="1359" cy="296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2400" b="1">
                  <a:latin typeface="Times New Roman" pitchFamily="18" charset="0"/>
                </a:rPr>
                <a:t>ACETIL-CoA</a:t>
              </a:r>
            </a:p>
          </p:txBody>
        </p:sp>
        <p:sp>
          <p:nvSpPr>
            <p:cNvPr id="42016" name="Línea 11"/>
            <p:cNvSpPr>
              <a:spLocks noChangeShapeType="1"/>
            </p:cNvSpPr>
            <p:nvPr/>
          </p:nvSpPr>
          <p:spPr bwMode="auto">
            <a:xfrm>
              <a:off x="3014" y="2187"/>
              <a:ext cx="0" cy="62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2017" name="Línea 15"/>
            <p:cNvSpPr>
              <a:spLocks noChangeShapeType="1"/>
            </p:cNvSpPr>
            <p:nvPr/>
          </p:nvSpPr>
          <p:spPr bwMode="auto">
            <a:xfrm>
              <a:off x="3014" y="2187"/>
              <a:ext cx="227" cy="18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3857620" y="5072074"/>
            <a:ext cx="4000500" cy="1268413"/>
            <a:chOff x="2430" y="3185"/>
            <a:chExt cx="2520" cy="799"/>
          </a:xfrm>
        </p:grpSpPr>
        <p:grpSp>
          <p:nvGrpSpPr>
            <p:cNvPr id="6" name="Grupo 19"/>
            <p:cNvGrpSpPr>
              <a:grpSpLocks/>
            </p:cNvGrpSpPr>
            <p:nvPr/>
          </p:nvGrpSpPr>
          <p:grpSpPr bwMode="auto">
            <a:xfrm>
              <a:off x="2430" y="3330"/>
              <a:ext cx="1230" cy="550"/>
              <a:chOff x="2475" y="3618"/>
              <a:chExt cx="1230" cy="550"/>
            </a:xfrm>
          </p:grpSpPr>
          <p:sp>
            <p:nvSpPr>
              <p:cNvPr id="42011" name="Elipse 17"/>
              <p:cNvSpPr>
                <a:spLocks noChangeArrowheads="1"/>
              </p:cNvSpPr>
              <p:nvPr/>
            </p:nvSpPr>
            <p:spPr bwMode="auto">
              <a:xfrm>
                <a:off x="2475" y="3618"/>
                <a:ext cx="1230" cy="550"/>
              </a:xfrm>
              <a:prstGeom prst="ellipse">
                <a:avLst/>
              </a:prstGeom>
              <a:solidFill>
                <a:srgbClr val="FFCCF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1" hangingPunct="1"/>
                <a:endParaRPr lang="es-AR" altLang="es-AR" sz="1400">
                  <a:latin typeface="Times New Roman" pitchFamily="18" charset="0"/>
                </a:endParaRPr>
              </a:p>
            </p:txBody>
          </p:sp>
          <p:sp>
            <p:nvSpPr>
              <p:cNvPr id="42012" name="Rectángulo 18"/>
              <p:cNvSpPr>
                <a:spLocks noChangeArrowheads="1"/>
              </p:cNvSpPr>
              <p:nvPr/>
            </p:nvSpPr>
            <p:spPr bwMode="auto">
              <a:xfrm>
                <a:off x="2699" y="3618"/>
                <a:ext cx="766" cy="4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2075" tIns="46038" rIns="92075" bIns="46038">
                <a:spAutoFit/>
              </a:bodyPr>
              <a:lstStyle/>
              <a:p>
                <a:pPr algn="ctr" eaLnBrk="1" hangingPunct="1"/>
                <a:r>
                  <a:rPr lang="es-ES_tradnl" altLang="es-AR" sz="1800" b="1" dirty="0">
                    <a:latin typeface="Times New Roman" pitchFamily="18" charset="0"/>
                  </a:rPr>
                  <a:t>Ciclo </a:t>
                </a:r>
                <a:r>
                  <a:rPr lang="es-ES_tradnl" altLang="es-AR" sz="1800" b="1" dirty="0" smtClean="0">
                    <a:latin typeface="Times New Roman" pitchFamily="18" charset="0"/>
                  </a:rPr>
                  <a:t> </a:t>
                </a:r>
                <a:endParaRPr lang="es-ES_tradnl" altLang="es-AR" sz="1800" b="1" dirty="0">
                  <a:latin typeface="Times New Roman" pitchFamily="18" charset="0"/>
                </a:endParaRPr>
              </a:p>
              <a:p>
                <a:pPr algn="ctr" eaLnBrk="1" hangingPunct="1"/>
                <a:r>
                  <a:rPr lang="es-ES_tradnl" altLang="es-AR" sz="1800" b="1" dirty="0" smtClean="0"/>
                  <a:t>de </a:t>
                </a:r>
                <a:r>
                  <a:rPr lang="es-ES_tradnl" altLang="es-AR" sz="1800" b="1" dirty="0" err="1" smtClean="0"/>
                  <a:t>Krebs</a:t>
                </a:r>
                <a:endParaRPr lang="es-ES_tradnl" altLang="es-AR" sz="1800" b="1" dirty="0">
                  <a:latin typeface="Times New Roman" pitchFamily="18" charset="0"/>
                </a:endParaRPr>
              </a:p>
            </p:txBody>
          </p:sp>
        </p:grpSp>
        <p:sp>
          <p:nvSpPr>
            <p:cNvPr id="42006" name="Línea 16"/>
            <p:cNvSpPr>
              <a:spLocks noChangeShapeType="1"/>
            </p:cNvSpPr>
            <p:nvPr/>
          </p:nvSpPr>
          <p:spPr bwMode="auto">
            <a:xfrm>
              <a:off x="3104" y="3185"/>
              <a:ext cx="0" cy="1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2007" name="Línea 20"/>
            <p:cNvSpPr>
              <a:spLocks noChangeShapeType="1"/>
            </p:cNvSpPr>
            <p:nvPr/>
          </p:nvSpPr>
          <p:spPr bwMode="auto">
            <a:xfrm>
              <a:off x="3600" y="3548"/>
              <a:ext cx="2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2008" name="Rectángulo 24"/>
            <p:cNvSpPr>
              <a:spLocks noChangeArrowheads="1"/>
            </p:cNvSpPr>
            <p:nvPr/>
          </p:nvSpPr>
          <p:spPr bwMode="auto">
            <a:xfrm>
              <a:off x="3768" y="3420"/>
              <a:ext cx="687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1600" b="1" dirty="0" smtClean="0">
                  <a:solidFill>
                    <a:srgbClr val="C00000"/>
                  </a:solidFill>
                  <a:latin typeface="Times New Roman" pitchFamily="18" charset="0"/>
                </a:rPr>
                <a:t>ATP</a:t>
              </a:r>
            </a:p>
            <a:p>
              <a:pPr algn="ctr" eaLnBrk="1" hangingPunct="1"/>
              <a:r>
                <a:rPr lang="es-ES_tradnl" altLang="es-AR" sz="1200" b="1" dirty="0" smtClean="0">
                  <a:solidFill>
                    <a:srgbClr val="C00000"/>
                  </a:solidFill>
                </a:rPr>
                <a:t>(</a:t>
              </a:r>
              <a:r>
                <a:rPr lang="es-ES_tradnl" altLang="es-AR" sz="1200" b="1" dirty="0" err="1" smtClean="0">
                  <a:solidFill>
                    <a:srgbClr val="C00000"/>
                  </a:solidFill>
                </a:rPr>
                <a:t>fosforilac</a:t>
              </a:r>
              <a:r>
                <a:rPr lang="es-ES_tradnl" altLang="es-AR" sz="1200" b="1" dirty="0" smtClean="0">
                  <a:solidFill>
                    <a:srgbClr val="C00000"/>
                  </a:solidFill>
                </a:rPr>
                <a:t>. </a:t>
              </a:r>
              <a:r>
                <a:rPr lang="es-ES_tradnl" altLang="es-AR" sz="1200" b="1" dirty="0" err="1" smtClean="0">
                  <a:solidFill>
                    <a:srgbClr val="C00000"/>
                  </a:solidFill>
                </a:rPr>
                <a:t>oxid</a:t>
              </a:r>
              <a:r>
                <a:rPr lang="es-ES_tradnl" altLang="es-AR" sz="1200" b="1" dirty="0" smtClean="0">
                  <a:solidFill>
                    <a:srgbClr val="C00000"/>
                  </a:solidFill>
                </a:rPr>
                <a:t>.</a:t>
              </a:r>
              <a:r>
                <a:rPr lang="es-ES_tradnl" altLang="es-AR" sz="1600" b="1" dirty="0" smtClean="0">
                  <a:solidFill>
                    <a:srgbClr val="C00000"/>
                  </a:solidFill>
                </a:rPr>
                <a:t>)</a:t>
              </a:r>
              <a:r>
                <a:rPr lang="es-ES_tradnl" altLang="es-AR" sz="1600" b="1" dirty="0" smtClean="0">
                  <a:solidFill>
                    <a:srgbClr val="C00000"/>
                  </a:solidFill>
                  <a:latin typeface="Times New Roman" pitchFamily="18" charset="0"/>
                </a:rPr>
                <a:t> </a:t>
              </a:r>
              <a:r>
                <a:rPr lang="es-ES_tradnl" altLang="es-AR" b="1" dirty="0" smtClean="0">
                  <a:solidFill>
                    <a:srgbClr val="C00000"/>
                  </a:solidFill>
                  <a:latin typeface="Times New Roman" pitchFamily="18" charset="0"/>
                </a:rPr>
                <a:t>  </a:t>
              </a:r>
              <a:endParaRPr lang="es-ES_tradnl" altLang="es-AR" b="1" dirty="0">
                <a:solidFill>
                  <a:srgbClr val="C00000"/>
                </a:solidFill>
                <a:latin typeface="Times New Roman" pitchFamily="18" charset="0"/>
              </a:endParaRPr>
            </a:p>
          </p:txBody>
        </p:sp>
        <p:sp>
          <p:nvSpPr>
            <p:cNvPr id="42009" name="Rectángulo 26"/>
            <p:cNvSpPr>
              <a:spLocks noChangeArrowheads="1"/>
            </p:cNvSpPr>
            <p:nvPr/>
          </p:nvSpPr>
          <p:spPr bwMode="auto">
            <a:xfrm>
              <a:off x="4275" y="3412"/>
              <a:ext cx="67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b="1" dirty="0" smtClean="0">
                  <a:latin typeface="Times New Roman" pitchFamily="18" charset="0"/>
                </a:rPr>
                <a:t>+   H</a:t>
              </a:r>
              <a:r>
                <a:rPr lang="es-ES_tradnl" altLang="es-AR" b="1" baseline="-25000" dirty="0" smtClean="0">
                  <a:latin typeface="Times New Roman" pitchFamily="18" charset="0"/>
                </a:rPr>
                <a:t>2</a:t>
              </a:r>
              <a:r>
                <a:rPr lang="es-ES_tradnl" altLang="es-AR" b="1" dirty="0" smtClean="0">
                  <a:latin typeface="Times New Roman" pitchFamily="18" charset="0"/>
                </a:rPr>
                <a:t>O</a:t>
              </a:r>
            </a:p>
            <a:p>
              <a:pPr algn="ctr" eaLnBrk="1" hangingPunct="1"/>
              <a:endParaRPr lang="es-ES_tradnl" altLang="es-AR" b="1" dirty="0">
                <a:latin typeface="Times New Roman" pitchFamily="18" charset="0"/>
              </a:endParaRPr>
            </a:p>
          </p:txBody>
        </p:sp>
        <p:sp>
          <p:nvSpPr>
            <p:cNvPr id="42010" name="Rectángulo 27"/>
            <p:cNvSpPr>
              <a:spLocks noChangeArrowheads="1"/>
            </p:cNvSpPr>
            <p:nvPr/>
          </p:nvSpPr>
          <p:spPr bwMode="auto">
            <a:xfrm>
              <a:off x="3285" y="3770"/>
              <a:ext cx="339" cy="2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1600" dirty="0">
                  <a:latin typeface="Times New Roman" pitchFamily="18" charset="0"/>
                </a:rPr>
                <a:t>CO</a:t>
              </a:r>
              <a:r>
                <a:rPr lang="es-ES_tradnl" altLang="es-AR" sz="1600" baseline="-25000" dirty="0">
                  <a:latin typeface="Times New Roman" pitchFamily="18" charset="0"/>
                </a:rPr>
                <a:t>2</a:t>
              </a:r>
            </a:p>
          </p:txBody>
        </p:sp>
      </p:grpSp>
      <p:grpSp>
        <p:nvGrpSpPr>
          <p:cNvPr id="7" name="Group 40"/>
          <p:cNvGrpSpPr>
            <a:grpSpLocks/>
          </p:cNvGrpSpPr>
          <p:nvPr/>
        </p:nvGrpSpPr>
        <p:grpSpPr bwMode="auto">
          <a:xfrm>
            <a:off x="247650" y="4624390"/>
            <a:ext cx="3609976" cy="1581151"/>
            <a:chOff x="156" y="2913"/>
            <a:chExt cx="2274" cy="996"/>
          </a:xfrm>
        </p:grpSpPr>
        <p:sp>
          <p:nvSpPr>
            <p:cNvPr id="41998" name="Línea 14"/>
            <p:cNvSpPr>
              <a:spLocks noChangeShapeType="1"/>
            </p:cNvSpPr>
            <p:nvPr/>
          </p:nvSpPr>
          <p:spPr bwMode="auto">
            <a:xfrm flipH="1">
              <a:off x="1685" y="3049"/>
              <a:ext cx="745" cy="2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1999" name="Rectángulo 31"/>
            <p:cNvSpPr>
              <a:spLocks noChangeArrowheads="1"/>
            </p:cNvSpPr>
            <p:nvPr/>
          </p:nvSpPr>
          <p:spPr bwMode="auto">
            <a:xfrm>
              <a:off x="651" y="2913"/>
              <a:ext cx="1004" cy="258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6038" rIns="90488" bIns="46038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s-ES_tradnl" altLang="es-AR" sz="2000" b="1" dirty="0">
                  <a:latin typeface="Times New Roman" pitchFamily="18" charset="0"/>
                </a:rPr>
                <a:t>HMG-</a:t>
              </a:r>
              <a:r>
                <a:rPr lang="es-ES_tradnl" altLang="es-AR" sz="2000" b="1" dirty="0" err="1">
                  <a:latin typeface="Times New Roman" pitchFamily="18" charset="0"/>
                </a:rPr>
                <a:t>CoA</a:t>
              </a:r>
              <a:endParaRPr lang="es-ES_tradnl" altLang="es-AR" sz="2000" b="1" dirty="0">
                <a:latin typeface="Times New Roman" pitchFamily="18" charset="0"/>
              </a:endParaRPr>
            </a:p>
          </p:txBody>
        </p:sp>
        <p:sp>
          <p:nvSpPr>
            <p:cNvPr id="42000" name="Rectángulo 35"/>
            <p:cNvSpPr>
              <a:spLocks noChangeArrowheads="1"/>
            </p:cNvSpPr>
            <p:nvPr/>
          </p:nvSpPr>
          <p:spPr bwMode="auto">
            <a:xfrm>
              <a:off x="156" y="3533"/>
              <a:ext cx="745" cy="23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1800" b="1">
                  <a:latin typeface="Times New Roman" pitchFamily="18" charset="0"/>
                </a:rPr>
                <a:t>Colesterol</a:t>
              </a:r>
            </a:p>
          </p:txBody>
        </p:sp>
        <p:sp>
          <p:nvSpPr>
            <p:cNvPr id="42001" name="Rectángulo 36"/>
            <p:cNvSpPr>
              <a:spLocks noChangeArrowheads="1"/>
            </p:cNvSpPr>
            <p:nvPr/>
          </p:nvSpPr>
          <p:spPr bwMode="auto">
            <a:xfrm>
              <a:off x="1063" y="3501"/>
              <a:ext cx="768" cy="40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1800" b="1" dirty="0">
                  <a:latin typeface="Times New Roman" pitchFamily="18" charset="0"/>
                </a:rPr>
                <a:t>Cuerpos</a:t>
              </a:r>
            </a:p>
            <a:p>
              <a:pPr algn="ctr" eaLnBrk="1" hangingPunct="1"/>
              <a:r>
                <a:rPr lang="es-ES_tradnl" altLang="es-AR" sz="1800" b="1" dirty="0">
                  <a:latin typeface="Times New Roman" pitchFamily="18" charset="0"/>
                </a:rPr>
                <a:t> </a:t>
              </a:r>
              <a:r>
                <a:rPr lang="es-ES_tradnl" altLang="es-AR" sz="1800" b="1" dirty="0" err="1">
                  <a:latin typeface="Times New Roman" pitchFamily="18" charset="0"/>
                </a:rPr>
                <a:t>cetónicos</a:t>
              </a:r>
              <a:endParaRPr lang="es-ES_tradnl" altLang="es-AR" sz="1800" b="1" dirty="0">
                <a:latin typeface="Times New Roman" pitchFamily="18" charset="0"/>
              </a:endParaRPr>
            </a:p>
          </p:txBody>
        </p:sp>
        <p:sp>
          <p:nvSpPr>
            <p:cNvPr id="42002" name="Línea 37"/>
            <p:cNvSpPr>
              <a:spLocks noChangeShapeType="1"/>
            </p:cNvSpPr>
            <p:nvPr/>
          </p:nvSpPr>
          <p:spPr bwMode="auto">
            <a:xfrm flipH="1">
              <a:off x="598" y="3221"/>
              <a:ext cx="192" cy="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2003" name="Línea 38"/>
            <p:cNvSpPr>
              <a:spLocks noChangeShapeType="1"/>
            </p:cNvSpPr>
            <p:nvPr/>
          </p:nvSpPr>
          <p:spPr bwMode="auto">
            <a:xfrm>
              <a:off x="1199" y="3230"/>
              <a:ext cx="24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2004" name="1 CuadroTexto"/>
            <p:cNvSpPr txBox="1">
              <a:spLocks noChangeArrowheads="1"/>
            </p:cNvSpPr>
            <p:nvPr/>
          </p:nvSpPr>
          <p:spPr bwMode="auto">
            <a:xfrm>
              <a:off x="1777" y="3510"/>
              <a:ext cx="51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s-MX" altLang="es-AR" sz="1800" b="1" i="1" dirty="0">
                  <a:latin typeface="Times New Roman" pitchFamily="18" charset="0"/>
                </a:rPr>
                <a:t>Ayuno</a:t>
              </a:r>
              <a:endParaRPr lang="es-AR" altLang="es-AR" sz="1800" b="1" i="1" dirty="0">
                <a:latin typeface="Times New Roman" pitchFamily="18" charset="0"/>
              </a:endParaRPr>
            </a:p>
          </p:txBody>
        </p:sp>
      </p:grpSp>
      <p:grpSp>
        <p:nvGrpSpPr>
          <p:cNvPr id="8" name="Group 37"/>
          <p:cNvGrpSpPr>
            <a:grpSpLocks/>
          </p:cNvGrpSpPr>
          <p:nvPr/>
        </p:nvGrpSpPr>
        <p:grpSpPr bwMode="auto">
          <a:xfrm>
            <a:off x="6500827" y="1500174"/>
            <a:ext cx="2643189" cy="2286003"/>
            <a:chOff x="4123" y="1020"/>
            <a:chExt cx="1665" cy="1440"/>
          </a:xfrm>
        </p:grpSpPr>
        <p:sp>
          <p:nvSpPr>
            <p:cNvPr id="41994" name="Rectángulo 5"/>
            <p:cNvSpPr>
              <a:spLocks noChangeArrowheads="1"/>
            </p:cNvSpPr>
            <p:nvPr/>
          </p:nvSpPr>
          <p:spPr bwMode="auto">
            <a:xfrm>
              <a:off x="4123" y="1936"/>
              <a:ext cx="1665" cy="524"/>
            </a:xfrm>
            <a:prstGeom prst="rect">
              <a:avLst/>
            </a:prstGeom>
            <a:solidFill>
              <a:srgbClr val="00B888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1800" b="1" dirty="0">
                  <a:latin typeface="Times New Roman" pitchFamily="18" charset="0"/>
                </a:rPr>
                <a:t>Ácidos </a:t>
              </a:r>
              <a:r>
                <a:rPr lang="es-ES_tradnl" altLang="es-AR" sz="1800" b="1" dirty="0" smtClean="0">
                  <a:latin typeface="Times New Roman" pitchFamily="18" charset="0"/>
                </a:rPr>
                <a:t>grasos</a:t>
              </a:r>
            </a:p>
            <a:p>
              <a:pPr algn="ctr" eaLnBrk="1" hangingPunct="1"/>
              <a:r>
                <a:rPr lang="es-ES_tradnl" altLang="es-AR" b="1" dirty="0" smtClean="0">
                  <a:latin typeface="Times New Roman" pitchFamily="18" charset="0"/>
                </a:rPr>
                <a:t>(unidos a albúmina </a:t>
              </a:r>
              <a:endParaRPr lang="es-ES_tradnl" altLang="es-AR" b="1" dirty="0">
                <a:latin typeface="Times New Roman" pitchFamily="18" charset="0"/>
              </a:endParaRPr>
            </a:p>
            <a:p>
              <a:pPr algn="ctr" eaLnBrk="1" hangingPunct="1"/>
              <a:r>
                <a:rPr lang="es-ES_tradnl" altLang="es-AR" b="1" dirty="0" smtClean="0"/>
                <a:t>l</a:t>
              </a:r>
              <a:r>
                <a:rPr lang="es-ES_tradnl" altLang="es-AR" b="1" dirty="0" smtClean="0">
                  <a:latin typeface="Times New Roman" pitchFamily="18" charset="0"/>
                </a:rPr>
                <a:t>legan de la sangre)</a:t>
              </a:r>
              <a:endParaRPr lang="es-ES_tradnl" altLang="es-AR" b="1" dirty="0">
                <a:latin typeface="Times New Roman" pitchFamily="18" charset="0"/>
              </a:endParaRPr>
            </a:p>
          </p:txBody>
        </p:sp>
        <p:sp>
          <p:nvSpPr>
            <p:cNvPr id="41996" name="2 CuadroTexto"/>
            <p:cNvSpPr txBox="1">
              <a:spLocks noChangeArrowheads="1"/>
            </p:cNvSpPr>
            <p:nvPr/>
          </p:nvSpPr>
          <p:spPr bwMode="auto">
            <a:xfrm>
              <a:off x="4303" y="1020"/>
              <a:ext cx="958" cy="21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s-MX" altLang="es-AR" sz="1600" b="1" dirty="0">
                  <a:latin typeface="Times New Roman" pitchFamily="18" charset="0"/>
                </a:rPr>
                <a:t>Tejido Adiposo</a:t>
              </a:r>
              <a:endParaRPr lang="es-AR" altLang="es-AR" sz="1600" b="1" dirty="0">
                <a:latin typeface="Times New Roman" pitchFamily="18" charset="0"/>
              </a:endParaRPr>
            </a:p>
          </p:txBody>
        </p:sp>
        <p:cxnSp>
          <p:nvCxnSpPr>
            <p:cNvPr id="41997" name="4 Conector recto de flecha"/>
            <p:cNvCxnSpPr>
              <a:cxnSpLocks noChangeShapeType="1"/>
            </p:cNvCxnSpPr>
            <p:nvPr/>
          </p:nvCxnSpPr>
          <p:spPr bwMode="auto">
            <a:xfrm rot="5400000" flipH="1" flipV="1">
              <a:off x="4713" y="1339"/>
              <a:ext cx="171" cy="1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</p:spPr>
        </p:cxnSp>
      </p:grpSp>
      <p:sp>
        <p:nvSpPr>
          <p:cNvPr id="43" name="Rectangle 2"/>
          <p:cNvSpPr txBox="1">
            <a:spLocks noChangeArrowheads="1"/>
          </p:cNvSpPr>
          <p:nvPr/>
        </p:nvSpPr>
        <p:spPr>
          <a:xfrm>
            <a:off x="285720" y="285728"/>
            <a:ext cx="8642350" cy="1143000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HÍGADO</a:t>
            </a: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: </a:t>
            </a:r>
            <a: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Metabolismo de </a:t>
            </a:r>
            <a:b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Ácidos</a:t>
            </a:r>
            <a:r>
              <a:rPr kumimoji="0" lang="es-ES_tradnl" sz="3200" b="1" i="0" u="none" strike="noStrike" kern="1200" cap="none" spc="0" normalizeH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Grasos</a:t>
            </a:r>
            <a:endParaRPr kumimoji="0" lang="es-ES_tradnl" sz="3200" b="1" i="0" u="none" strike="noStrike" kern="1200" cap="none" spc="0" normalizeH="0" baseline="0" noProof="0" dirty="0" smtClean="0">
              <a:ln>
                <a:noFill/>
              </a:ln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4" name="43 Rectángulo"/>
          <p:cNvSpPr/>
          <p:nvPr/>
        </p:nvSpPr>
        <p:spPr>
          <a:xfrm>
            <a:off x="-32" y="6581025"/>
            <a:ext cx="281403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s-ES_tradnl" altLang="es-AR" sz="1200" b="1" dirty="0" smtClean="0">
                <a:solidFill>
                  <a:schemeClr val="bg1"/>
                </a:solidFill>
              </a:rPr>
              <a:t>HMG-</a:t>
            </a:r>
            <a:r>
              <a:rPr lang="es-ES_tradnl" altLang="es-AR" sz="1200" b="1" dirty="0" err="1" smtClean="0">
                <a:solidFill>
                  <a:schemeClr val="bg1"/>
                </a:solidFill>
              </a:rPr>
              <a:t>CoA</a:t>
            </a:r>
            <a:r>
              <a:rPr lang="es-ES_tradnl" altLang="es-AR" sz="1200" b="1" dirty="0" smtClean="0">
                <a:solidFill>
                  <a:schemeClr val="bg1"/>
                </a:solidFill>
              </a:rPr>
              <a:t>: </a:t>
            </a:r>
            <a:r>
              <a:rPr lang="es-ES_tradnl" altLang="es-AR" sz="1200" b="1" dirty="0" err="1" smtClean="0">
                <a:solidFill>
                  <a:schemeClr val="bg1"/>
                </a:solidFill>
              </a:rPr>
              <a:t>hidroxi-metil-glutaril-CoA</a:t>
            </a:r>
            <a:r>
              <a:rPr lang="es-ES_tradnl" altLang="es-AR" sz="1200" b="1" dirty="0" smtClean="0">
                <a:solidFill>
                  <a:schemeClr val="bg1"/>
                </a:solidFill>
              </a:rPr>
              <a:t>)</a:t>
            </a:r>
            <a:endParaRPr lang="es-ES_tradnl" altLang="es-AR" sz="1200" b="1" dirty="0">
              <a:solidFill>
                <a:schemeClr val="bg1"/>
              </a:solidFill>
            </a:endParaRPr>
          </a:p>
        </p:txBody>
      </p:sp>
      <p:sp>
        <p:nvSpPr>
          <p:cNvPr id="45" name="44 CuadroTexto"/>
          <p:cNvSpPr txBox="1"/>
          <p:nvPr/>
        </p:nvSpPr>
        <p:spPr>
          <a:xfrm>
            <a:off x="2071670" y="5072074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800" b="1" i="1" dirty="0" err="1" smtClean="0"/>
              <a:t>cetogénesis</a:t>
            </a:r>
            <a:endParaRPr lang="es-AR" sz="1800" b="1" i="1" dirty="0"/>
          </a:p>
        </p:txBody>
      </p:sp>
      <p:sp>
        <p:nvSpPr>
          <p:cNvPr id="46" name="Línea 15"/>
          <p:cNvSpPr>
            <a:spLocks noChangeShapeType="1"/>
          </p:cNvSpPr>
          <p:nvPr/>
        </p:nvSpPr>
        <p:spPr bwMode="auto">
          <a:xfrm>
            <a:off x="4214811" y="2500306"/>
            <a:ext cx="71438" cy="50006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47" name="Line 9"/>
          <p:cNvSpPr>
            <a:spLocks noChangeShapeType="1"/>
          </p:cNvSpPr>
          <p:nvPr/>
        </p:nvSpPr>
        <p:spPr bwMode="auto">
          <a:xfrm>
            <a:off x="5214942" y="3143248"/>
            <a:ext cx="12954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 type="triangle" w="sm" len="sm"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700088" y="2578100"/>
            <a:ext cx="6183312" cy="2346325"/>
            <a:chOff x="441" y="1624"/>
            <a:chExt cx="3895" cy="1478"/>
          </a:xfrm>
        </p:grpSpPr>
        <p:sp>
          <p:nvSpPr>
            <p:cNvPr id="44073" name="Forma libre 2"/>
            <p:cNvSpPr>
              <a:spLocks/>
            </p:cNvSpPr>
            <p:nvPr/>
          </p:nvSpPr>
          <p:spPr bwMode="auto">
            <a:xfrm>
              <a:off x="1632" y="1624"/>
              <a:ext cx="2704" cy="1478"/>
            </a:xfrm>
            <a:custGeom>
              <a:avLst/>
              <a:gdLst>
                <a:gd name="T0" fmla="*/ 2147480312 w 2704"/>
                <a:gd name="T1" fmla="*/ 2147480379 h 1478"/>
                <a:gd name="T2" fmla="*/ 2147480312 w 2704"/>
                <a:gd name="T3" fmla="*/ 2147480379 h 1478"/>
                <a:gd name="T4" fmla="*/ 2147480312 w 2704"/>
                <a:gd name="T5" fmla="*/ 2147480379 h 1478"/>
                <a:gd name="T6" fmla="*/ 2147480312 w 2704"/>
                <a:gd name="T7" fmla="*/ 2147480379 h 1478"/>
                <a:gd name="T8" fmla="*/ 2147480312 w 2704"/>
                <a:gd name="T9" fmla="*/ 2147480379 h 1478"/>
                <a:gd name="T10" fmla="*/ 2147480312 w 2704"/>
                <a:gd name="T11" fmla="*/ 2147480379 h 1478"/>
                <a:gd name="T12" fmla="*/ 2147480312 w 2704"/>
                <a:gd name="T13" fmla="*/ 2147480379 h 1478"/>
                <a:gd name="T14" fmla="*/ 2147480312 w 2704"/>
                <a:gd name="T15" fmla="*/ 2147480379 h 1478"/>
                <a:gd name="T16" fmla="*/ 2147480312 w 2704"/>
                <a:gd name="T17" fmla="*/ 2147480379 h 1478"/>
                <a:gd name="T18" fmla="*/ 2147480312 w 2704"/>
                <a:gd name="T19" fmla="*/ 2147480379 h 1478"/>
                <a:gd name="T20" fmla="*/ 2147480312 w 2704"/>
                <a:gd name="T21" fmla="*/ 2147480379 h 1478"/>
                <a:gd name="T22" fmla="*/ 2147480312 w 2704"/>
                <a:gd name="T23" fmla="*/ 2147480379 h 1478"/>
                <a:gd name="T24" fmla="*/ 2147480312 w 2704"/>
                <a:gd name="T25" fmla="*/ 2147480379 h 1478"/>
                <a:gd name="T26" fmla="*/ 2147480312 w 2704"/>
                <a:gd name="T27" fmla="*/ 2147480379 h 1478"/>
                <a:gd name="T28" fmla="*/ 2147480312 w 2704"/>
                <a:gd name="T29" fmla="*/ 2147480379 h 1478"/>
                <a:gd name="T30" fmla="*/ 2147480312 w 2704"/>
                <a:gd name="T31" fmla="*/ 2147480379 h 1478"/>
                <a:gd name="T32" fmla="*/ 2147480312 w 2704"/>
                <a:gd name="T33" fmla="*/ 2147480379 h 1478"/>
                <a:gd name="T34" fmla="*/ 2147480312 w 2704"/>
                <a:gd name="T35" fmla="*/ 2147480379 h 1478"/>
                <a:gd name="T36" fmla="*/ 2147480312 w 2704"/>
                <a:gd name="T37" fmla="*/ 2147480379 h 1478"/>
                <a:gd name="T38" fmla="*/ 2147480312 w 2704"/>
                <a:gd name="T39" fmla="*/ 2147480379 h 1478"/>
                <a:gd name="T40" fmla="*/ 2147480312 w 2704"/>
                <a:gd name="T41" fmla="*/ 2147480379 h 1478"/>
                <a:gd name="T42" fmla="*/ 2147480312 w 2704"/>
                <a:gd name="T43" fmla="*/ 2147480379 h 1478"/>
                <a:gd name="T44" fmla="*/ 2147480312 w 2704"/>
                <a:gd name="T45" fmla="*/ 2147480379 h 1478"/>
                <a:gd name="T46" fmla="*/ 2147480312 w 2704"/>
                <a:gd name="T47" fmla="*/ 2147480379 h 1478"/>
                <a:gd name="T48" fmla="*/ 2147480312 w 2704"/>
                <a:gd name="T49" fmla="*/ 2147480379 h 1478"/>
                <a:gd name="T50" fmla="*/ 2147480312 w 2704"/>
                <a:gd name="T51" fmla="*/ 2147480379 h 1478"/>
                <a:gd name="T52" fmla="*/ 2147480312 w 2704"/>
                <a:gd name="T53" fmla="*/ 2147480379 h 1478"/>
                <a:gd name="T54" fmla="*/ 2147480312 w 2704"/>
                <a:gd name="T55" fmla="*/ 2147480379 h 1478"/>
                <a:gd name="T56" fmla="*/ 2147480312 w 2704"/>
                <a:gd name="T57" fmla="*/ 2147480379 h 1478"/>
                <a:gd name="T58" fmla="*/ 2147480312 w 2704"/>
                <a:gd name="T59" fmla="*/ 2147480379 h 1478"/>
                <a:gd name="T60" fmla="*/ 2147480312 w 2704"/>
                <a:gd name="T61" fmla="*/ 2147480379 h 1478"/>
                <a:gd name="T62" fmla="*/ 2147480312 w 2704"/>
                <a:gd name="T63" fmla="*/ 2147480379 h 1478"/>
                <a:gd name="T64" fmla="*/ 2147480312 w 2704"/>
                <a:gd name="T65" fmla="*/ 2147480379 h 1478"/>
                <a:gd name="T66" fmla="*/ 2147480312 w 2704"/>
                <a:gd name="T67" fmla="*/ 2147480379 h 1478"/>
                <a:gd name="T68" fmla="*/ 2147480312 w 2704"/>
                <a:gd name="T69" fmla="*/ 2147480379 h 1478"/>
                <a:gd name="T70" fmla="*/ 2147480312 w 2704"/>
                <a:gd name="T71" fmla="*/ 2147480379 h 1478"/>
                <a:gd name="T72" fmla="*/ 2147480312 w 2704"/>
                <a:gd name="T73" fmla="*/ 2147480379 h 1478"/>
                <a:gd name="T74" fmla="*/ 2147480312 w 2704"/>
                <a:gd name="T75" fmla="*/ 2147480379 h 1478"/>
                <a:gd name="T76" fmla="*/ 2147480312 w 2704"/>
                <a:gd name="T77" fmla="*/ 2147480379 h 1478"/>
                <a:gd name="T78" fmla="*/ 2147480312 w 2704"/>
                <a:gd name="T79" fmla="*/ 2147480379 h 1478"/>
                <a:gd name="T80" fmla="*/ 2147480312 w 2704"/>
                <a:gd name="T81" fmla="*/ 2147480379 h 1478"/>
                <a:gd name="T82" fmla="*/ 2147480312 w 2704"/>
                <a:gd name="T83" fmla="*/ 2147480379 h 1478"/>
                <a:gd name="T84" fmla="*/ 2147480312 w 2704"/>
                <a:gd name="T85" fmla="*/ 2147480379 h 1478"/>
                <a:gd name="T86" fmla="*/ 2147480312 w 2704"/>
                <a:gd name="T87" fmla="*/ 2147480379 h 1478"/>
                <a:gd name="T88" fmla="*/ 2147480312 w 2704"/>
                <a:gd name="T89" fmla="*/ 2147480379 h 1478"/>
                <a:gd name="T90" fmla="*/ 2147480312 w 2704"/>
                <a:gd name="T91" fmla="*/ 2147480379 h 1478"/>
                <a:gd name="T92" fmla="*/ 2147480312 w 2704"/>
                <a:gd name="T93" fmla="*/ 2147480379 h 1478"/>
                <a:gd name="T94" fmla="*/ 2147480312 w 2704"/>
                <a:gd name="T95" fmla="*/ 2147480379 h 1478"/>
                <a:gd name="T96" fmla="*/ 2147480312 w 2704"/>
                <a:gd name="T97" fmla="*/ 2147480379 h 1478"/>
                <a:gd name="T98" fmla="*/ 2147480312 w 2704"/>
                <a:gd name="T99" fmla="*/ 2147480379 h 1478"/>
                <a:gd name="T100" fmla="*/ 2147480312 w 2704"/>
                <a:gd name="T101" fmla="*/ 2147480379 h 1478"/>
                <a:gd name="T102" fmla="*/ 2147480312 w 2704"/>
                <a:gd name="T103" fmla="*/ 2147480379 h 1478"/>
                <a:gd name="T104" fmla="*/ 2147480312 w 2704"/>
                <a:gd name="T105" fmla="*/ 2147480379 h 147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704"/>
                <a:gd name="T160" fmla="*/ 0 h 1478"/>
                <a:gd name="T161" fmla="*/ 2704 w 2704"/>
                <a:gd name="T162" fmla="*/ 1478 h 147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704" h="1478">
                  <a:moveTo>
                    <a:pt x="52" y="905"/>
                  </a:moveTo>
                  <a:lnTo>
                    <a:pt x="71" y="837"/>
                  </a:lnTo>
                  <a:lnTo>
                    <a:pt x="86" y="759"/>
                  </a:lnTo>
                  <a:lnTo>
                    <a:pt x="101" y="673"/>
                  </a:lnTo>
                  <a:lnTo>
                    <a:pt x="120" y="584"/>
                  </a:lnTo>
                  <a:lnTo>
                    <a:pt x="144" y="497"/>
                  </a:lnTo>
                  <a:lnTo>
                    <a:pt x="176" y="412"/>
                  </a:lnTo>
                  <a:lnTo>
                    <a:pt x="221" y="336"/>
                  </a:lnTo>
                  <a:lnTo>
                    <a:pt x="279" y="273"/>
                  </a:lnTo>
                  <a:lnTo>
                    <a:pt x="355" y="218"/>
                  </a:lnTo>
                  <a:lnTo>
                    <a:pt x="447" y="168"/>
                  </a:lnTo>
                  <a:lnTo>
                    <a:pt x="552" y="123"/>
                  </a:lnTo>
                  <a:lnTo>
                    <a:pt x="665" y="84"/>
                  </a:lnTo>
                  <a:lnTo>
                    <a:pt x="782" y="52"/>
                  </a:lnTo>
                  <a:lnTo>
                    <a:pt x="899" y="27"/>
                  </a:lnTo>
                  <a:lnTo>
                    <a:pt x="1013" y="9"/>
                  </a:lnTo>
                  <a:lnTo>
                    <a:pt x="1119" y="0"/>
                  </a:lnTo>
                  <a:lnTo>
                    <a:pt x="1222" y="4"/>
                  </a:lnTo>
                  <a:lnTo>
                    <a:pt x="1328" y="21"/>
                  </a:lnTo>
                  <a:lnTo>
                    <a:pt x="1433" y="47"/>
                  </a:lnTo>
                  <a:lnTo>
                    <a:pt x="1537" y="81"/>
                  </a:lnTo>
                  <a:lnTo>
                    <a:pt x="1638" y="117"/>
                  </a:lnTo>
                  <a:lnTo>
                    <a:pt x="1732" y="152"/>
                  </a:lnTo>
                  <a:lnTo>
                    <a:pt x="1820" y="181"/>
                  </a:lnTo>
                  <a:lnTo>
                    <a:pt x="1899" y="202"/>
                  </a:lnTo>
                  <a:lnTo>
                    <a:pt x="1967" y="217"/>
                  </a:lnTo>
                  <a:lnTo>
                    <a:pt x="2025" y="230"/>
                  </a:lnTo>
                  <a:lnTo>
                    <a:pt x="2077" y="240"/>
                  </a:lnTo>
                  <a:lnTo>
                    <a:pt x="2123" y="248"/>
                  </a:lnTo>
                  <a:lnTo>
                    <a:pt x="2209" y="255"/>
                  </a:lnTo>
                  <a:lnTo>
                    <a:pt x="2299" y="251"/>
                  </a:lnTo>
                  <a:lnTo>
                    <a:pt x="2351" y="237"/>
                  </a:lnTo>
                  <a:lnTo>
                    <a:pt x="2409" y="212"/>
                  </a:lnTo>
                  <a:lnTo>
                    <a:pt x="2528" y="150"/>
                  </a:lnTo>
                  <a:lnTo>
                    <a:pt x="2583" y="122"/>
                  </a:lnTo>
                  <a:lnTo>
                    <a:pt x="2630" y="103"/>
                  </a:lnTo>
                  <a:lnTo>
                    <a:pt x="2666" y="99"/>
                  </a:lnTo>
                  <a:lnTo>
                    <a:pt x="2691" y="114"/>
                  </a:lnTo>
                  <a:lnTo>
                    <a:pt x="2697" y="132"/>
                  </a:lnTo>
                  <a:lnTo>
                    <a:pt x="2702" y="155"/>
                  </a:lnTo>
                  <a:lnTo>
                    <a:pt x="2703" y="218"/>
                  </a:lnTo>
                  <a:lnTo>
                    <a:pt x="2694" y="297"/>
                  </a:lnTo>
                  <a:lnTo>
                    <a:pt x="2678" y="383"/>
                  </a:lnTo>
                  <a:lnTo>
                    <a:pt x="2655" y="473"/>
                  </a:lnTo>
                  <a:lnTo>
                    <a:pt x="2626" y="559"/>
                  </a:lnTo>
                  <a:lnTo>
                    <a:pt x="2592" y="634"/>
                  </a:lnTo>
                  <a:lnTo>
                    <a:pt x="2554" y="691"/>
                  </a:lnTo>
                  <a:lnTo>
                    <a:pt x="2507" y="733"/>
                  </a:lnTo>
                  <a:lnTo>
                    <a:pt x="2448" y="766"/>
                  </a:lnTo>
                  <a:lnTo>
                    <a:pt x="2379" y="790"/>
                  </a:lnTo>
                  <a:lnTo>
                    <a:pt x="2306" y="809"/>
                  </a:lnTo>
                  <a:lnTo>
                    <a:pt x="2233" y="825"/>
                  </a:lnTo>
                  <a:lnTo>
                    <a:pt x="2165" y="837"/>
                  </a:lnTo>
                  <a:lnTo>
                    <a:pt x="2105" y="848"/>
                  </a:lnTo>
                  <a:lnTo>
                    <a:pt x="2058" y="859"/>
                  </a:lnTo>
                  <a:lnTo>
                    <a:pt x="2028" y="867"/>
                  </a:lnTo>
                  <a:lnTo>
                    <a:pt x="2013" y="869"/>
                  </a:lnTo>
                  <a:lnTo>
                    <a:pt x="2008" y="868"/>
                  </a:lnTo>
                  <a:lnTo>
                    <a:pt x="2006" y="864"/>
                  </a:lnTo>
                  <a:lnTo>
                    <a:pt x="2003" y="862"/>
                  </a:lnTo>
                  <a:lnTo>
                    <a:pt x="1994" y="863"/>
                  </a:lnTo>
                  <a:lnTo>
                    <a:pt x="1975" y="870"/>
                  </a:lnTo>
                  <a:lnTo>
                    <a:pt x="1938" y="883"/>
                  </a:lnTo>
                  <a:lnTo>
                    <a:pt x="1883" y="906"/>
                  </a:lnTo>
                  <a:lnTo>
                    <a:pt x="1814" y="938"/>
                  </a:lnTo>
                  <a:lnTo>
                    <a:pt x="1734" y="975"/>
                  </a:lnTo>
                  <a:lnTo>
                    <a:pt x="1649" y="1016"/>
                  </a:lnTo>
                  <a:lnTo>
                    <a:pt x="1472" y="1093"/>
                  </a:lnTo>
                  <a:lnTo>
                    <a:pt x="1390" y="1123"/>
                  </a:lnTo>
                  <a:lnTo>
                    <a:pt x="1319" y="1144"/>
                  </a:lnTo>
                  <a:lnTo>
                    <a:pt x="1258" y="1155"/>
                  </a:lnTo>
                  <a:lnTo>
                    <a:pt x="1201" y="1159"/>
                  </a:lnTo>
                  <a:lnTo>
                    <a:pt x="1097" y="1149"/>
                  </a:lnTo>
                  <a:lnTo>
                    <a:pt x="997" y="1134"/>
                  </a:lnTo>
                  <a:lnTo>
                    <a:pt x="947" y="1132"/>
                  </a:lnTo>
                  <a:lnTo>
                    <a:pt x="892" y="1134"/>
                  </a:lnTo>
                  <a:lnTo>
                    <a:pt x="832" y="1142"/>
                  </a:lnTo>
                  <a:lnTo>
                    <a:pt x="768" y="1152"/>
                  </a:lnTo>
                  <a:lnTo>
                    <a:pt x="633" y="1177"/>
                  </a:lnTo>
                  <a:lnTo>
                    <a:pt x="568" y="1192"/>
                  </a:lnTo>
                  <a:lnTo>
                    <a:pt x="508" y="1208"/>
                  </a:lnTo>
                  <a:lnTo>
                    <a:pt x="454" y="1224"/>
                  </a:lnTo>
                  <a:lnTo>
                    <a:pt x="410" y="1242"/>
                  </a:lnTo>
                  <a:lnTo>
                    <a:pt x="376" y="1262"/>
                  </a:lnTo>
                  <a:lnTo>
                    <a:pt x="351" y="1285"/>
                  </a:lnTo>
                  <a:lnTo>
                    <a:pt x="317" y="1334"/>
                  </a:lnTo>
                  <a:lnTo>
                    <a:pt x="294" y="1383"/>
                  </a:lnTo>
                  <a:lnTo>
                    <a:pt x="266" y="1419"/>
                  </a:lnTo>
                  <a:lnTo>
                    <a:pt x="232" y="1441"/>
                  </a:lnTo>
                  <a:lnTo>
                    <a:pt x="200" y="1455"/>
                  </a:lnTo>
                  <a:lnTo>
                    <a:pt x="168" y="1463"/>
                  </a:lnTo>
                  <a:lnTo>
                    <a:pt x="135" y="1465"/>
                  </a:lnTo>
                  <a:lnTo>
                    <a:pt x="98" y="1470"/>
                  </a:lnTo>
                  <a:lnTo>
                    <a:pt x="58" y="1477"/>
                  </a:lnTo>
                  <a:lnTo>
                    <a:pt x="39" y="1474"/>
                  </a:lnTo>
                  <a:lnTo>
                    <a:pt x="23" y="1465"/>
                  </a:lnTo>
                  <a:lnTo>
                    <a:pt x="10" y="1447"/>
                  </a:lnTo>
                  <a:lnTo>
                    <a:pt x="3" y="1419"/>
                  </a:lnTo>
                  <a:lnTo>
                    <a:pt x="0" y="1374"/>
                  </a:lnTo>
                  <a:lnTo>
                    <a:pt x="3" y="1315"/>
                  </a:lnTo>
                  <a:lnTo>
                    <a:pt x="9" y="1243"/>
                  </a:lnTo>
                  <a:lnTo>
                    <a:pt x="18" y="1167"/>
                  </a:lnTo>
                  <a:lnTo>
                    <a:pt x="28" y="1089"/>
                  </a:lnTo>
                  <a:lnTo>
                    <a:pt x="38" y="1017"/>
                  </a:lnTo>
                  <a:lnTo>
                    <a:pt x="47" y="953"/>
                  </a:lnTo>
                  <a:lnTo>
                    <a:pt x="52" y="905"/>
                  </a:lnTo>
                </a:path>
              </a:pathLst>
            </a:custGeom>
            <a:solidFill>
              <a:srgbClr val="FF5050"/>
            </a:solidFill>
            <a:ln w="3175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4074" name="Rectángulo 6"/>
            <p:cNvSpPr>
              <a:spLocks noChangeArrowheads="1"/>
            </p:cNvSpPr>
            <p:nvPr/>
          </p:nvSpPr>
          <p:spPr bwMode="auto">
            <a:xfrm>
              <a:off x="2862" y="1700"/>
              <a:ext cx="1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ctr" eaLnBrk="1" hangingPunct="1"/>
              <a:endParaRPr lang="es-ES" altLang="es-AR"/>
            </a:p>
          </p:txBody>
        </p:sp>
        <p:sp>
          <p:nvSpPr>
            <p:cNvPr id="44075" name="Rectángulo 8"/>
            <p:cNvSpPr>
              <a:spLocks noChangeArrowheads="1"/>
            </p:cNvSpPr>
            <p:nvPr/>
          </p:nvSpPr>
          <p:spPr bwMode="auto">
            <a:xfrm>
              <a:off x="1864" y="2394"/>
              <a:ext cx="14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endParaRPr lang="es-ES" altLang="es-AR"/>
            </a:p>
          </p:txBody>
        </p:sp>
        <p:sp>
          <p:nvSpPr>
            <p:cNvPr id="44076" name="Rectángulo 9"/>
            <p:cNvSpPr>
              <a:spLocks noChangeArrowheads="1"/>
            </p:cNvSpPr>
            <p:nvPr/>
          </p:nvSpPr>
          <p:spPr bwMode="auto">
            <a:xfrm>
              <a:off x="2528" y="2021"/>
              <a:ext cx="1011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s-ES_tradnl" altLang="es-AR" sz="2000" b="1" dirty="0">
                  <a:latin typeface="Times New Roman" pitchFamily="18" charset="0"/>
                </a:rPr>
                <a:t>Aminoácidos en el hígado</a:t>
              </a:r>
            </a:p>
          </p:txBody>
        </p:sp>
        <p:sp>
          <p:nvSpPr>
            <p:cNvPr id="44077" name="Rectángulo 44"/>
            <p:cNvSpPr>
              <a:spLocks noChangeArrowheads="1"/>
            </p:cNvSpPr>
            <p:nvPr/>
          </p:nvSpPr>
          <p:spPr bwMode="auto">
            <a:xfrm>
              <a:off x="486" y="1884"/>
              <a:ext cx="1089" cy="45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6038" rIns="90488" bIns="46038">
              <a:spAutoFit/>
            </a:bodyPr>
            <a:lstStyle/>
            <a:p>
              <a:pPr algn="ctr" eaLnBrk="1" hangingPunct="1"/>
              <a:r>
                <a:rPr lang="es-ES_tradnl" altLang="es-AR" sz="2000">
                  <a:latin typeface="Times New Roman" pitchFamily="18" charset="0"/>
                </a:rPr>
                <a:t>Aminoácidos</a:t>
              </a:r>
            </a:p>
            <a:p>
              <a:pPr algn="ctr" eaLnBrk="1" hangingPunct="1"/>
              <a:r>
                <a:rPr lang="es-ES_tradnl" altLang="es-AR" sz="2000">
                  <a:latin typeface="Times New Roman" pitchFamily="18" charset="0"/>
                </a:rPr>
                <a:t>DIETA</a:t>
              </a:r>
            </a:p>
          </p:txBody>
        </p:sp>
        <p:sp>
          <p:nvSpPr>
            <p:cNvPr id="44078" name="Línea 45"/>
            <p:cNvSpPr>
              <a:spLocks noChangeShapeType="1"/>
            </p:cNvSpPr>
            <p:nvPr/>
          </p:nvSpPr>
          <p:spPr bwMode="auto">
            <a:xfrm>
              <a:off x="1575" y="2111"/>
              <a:ext cx="907" cy="1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 type="none" w="sm" len="sm"/>
              <a:tailEnd type="triangle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4079" name="Rectángulo 46"/>
            <p:cNvSpPr>
              <a:spLocks noChangeArrowheads="1"/>
            </p:cNvSpPr>
            <p:nvPr/>
          </p:nvSpPr>
          <p:spPr bwMode="auto">
            <a:xfrm>
              <a:off x="441" y="2429"/>
              <a:ext cx="1089" cy="64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6038" rIns="90488" bIns="46038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s-ES_tradnl" altLang="es-AR" sz="2000">
                  <a:latin typeface="Times New Roman" pitchFamily="18" charset="0"/>
                </a:rPr>
                <a:t>Aminoácidos Proteínas musculares</a:t>
              </a:r>
            </a:p>
          </p:txBody>
        </p:sp>
        <p:sp>
          <p:nvSpPr>
            <p:cNvPr id="44080" name="Línea 47"/>
            <p:cNvSpPr>
              <a:spLocks noChangeShapeType="1"/>
            </p:cNvSpPr>
            <p:nvPr/>
          </p:nvSpPr>
          <p:spPr bwMode="auto">
            <a:xfrm flipV="1">
              <a:off x="1575" y="2474"/>
              <a:ext cx="862" cy="27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 type="none" w="sm" len="sm"/>
              <a:tailEnd type="triangle" w="med" len="med"/>
            </a:ln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3" name="Group 48"/>
          <p:cNvGrpSpPr>
            <a:grpSpLocks/>
          </p:cNvGrpSpPr>
          <p:nvPr/>
        </p:nvGrpSpPr>
        <p:grpSpPr bwMode="auto">
          <a:xfrm>
            <a:off x="3870325" y="1841500"/>
            <a:ext cx="2303463" cy="1292225"/>
            <a:chOff x="2438" y="1160"/>
            <a:chExt cx="1451" cy="814"/>
          </a:xfrm>
        </p:grpSpPr>
        <p:sp>
          <p:nvSpPr>
            <p:cNvPr id="44071" name="Rectángulo 4"/>
            <p:cNvSpPr>
              <a:spLocks noChangeArrowheads="1"/>
            </p:cNvSpPr>
            <p:nvPr/>
          </p:nvSpPr>
          <p:spPr bwMode="auto">
            <a:xfrm>
              <a:off x="2438" y="1160"/>
              <a:ext cx="1451" cy="258"/>
            </a:xfrm>
            <a:prstGeom prst="rect">
              <a:avLst/>
            </a:prstGeom>
            <a:solidFill>
              <a:srgbClr val="00B888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2000" b="1" dirty="0">
                  <a:solidFill>
                    <a:srgbClr val="FFFF99"/>
                  </a:solidFill>
                  <a:latin typeface="Times New Roman" pitchFamily="18" charset="0"/>
                </a:rPr>
                <a:t>Proteínas hepáticas</a:t>
              </a:r>
            </a:p>
          </p:txBody>
        </p:sp>
        <p:sp>
          <p:nvSpPr>
            <p:cNvPr id="44072" name="Línea 12"/>
            <p:cNvSpPr>
              <a:spLocks noChangeShapeType="1"/>
            </p:cNvSpPr>
            <p:nvPr/>
          </p:nvSpPr>
          <p:spPr bwMode="auto">
            <a:xfrm flipV="1">
              <a:off x="2981" y="1475"/>
              <a:ext cx="0" cy="4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4" name="Group 49"/>
          <p:cNvGrpSpPr>
            <a:grpSpLocks/>
          </p:cNvGrpSpPr>
          <p:nvPr/>
        </p:nvGrpSpPr>
        <p:grpSpPr bwMode="auto">
          <a:xfrm>
            <a:off x="5572126" y="1912939"/>
            <a:ext cx="2903538" cy="1158875"/>
            <a:chOff x="3510" y="1205"/>
            <a:chExt cx="1829" cy="730"/>
          </a:xfrm>
        </p:grpSpPr>
        <p:sp>
          <p:nvSpPr>
            <p:cNvPr id="44069" name="Rectángulo 7"/>
            <p:cNvSpPr>
              <a:spLocks noChangeArrowheads="1"/>
            </p:cNvSpPr>
            <p:nvPr/>
          </p:nvSpPr>
          <p:spPr bwMode="auto">
            <a:xfrm>
              <a:off x="4388" y="1205"/>
              <a:ext cx="951" cy="450"/>
            </a:xfrm>
            <a:prstGeom prst="rect">
              <a:avLst/>
            </a:prstGeom>
            <a:solidFill>
              <a:srgbClr val="00B888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2000" b="1">
                  <a:solidFill>
                    <a:srgbClr val="FFFF99"/>
                  </a:solidFill>
                  <a:latin typeface="Times New Roman" pitchFamily="18" charset="0"/>
                </a:rPr>
                <a:t>Proteínas plasmáticas</a:t>
              </a:r>
            </a:p>
          </p:txBody>
        </p:sp>
        <p:sp>
          <p:nvSpPr>
            <p:cNvPr id="44070" name="Línea 13"/>
            <p:cNvSpPr>
              <a:spLocks noChangeShapeType="1"/>
            </p:cNvSpPr>
            <p:nvPr/>
          </p:nvSpPr>
          <p:spPr bwMode="auto">
            <a:xfrm flipV="1">
              <a:off x="3510" y="1522"/>
              <a:ext cx="764" cy="4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5" name="Group 50"/>
          <p:cNvGrpSpPr>
            <a:grpSpLocks/>
          </p:cNvGrpSpPr>
          <p:nvPr/>
        </p:nvGrpSpPr>
        <p:grpSpPr bwMode="auto">
          <a:xfrm>
            <a:off x="5500688" y="2921000"/>
            <a:ext cx="2970213" cy="714375"/>
            <a:chOff x="3465" y="1840"/>
            <a:chExt cx="1871" cy="450"/>
          </a:xfrm>
        </p:grpSpPr>
        <p:sp>
          <p:nvSpPr>
            <p:cNvPr id="44067" name="Rectángulo 11"/>
            <p:cNvSpPr>
              <a:spLocks noChangeArrowheads="1"/>
            </p:cNvSpPr>
            <p:nvPr/>
          </p:nvSpPr>
          <p:spPr bwMode="auto">
            <a:xfrm>
              <a:off x="4524" y="1840"/>
              <a:ext cx="812" cy="450"/>
            </a:xfrm>
            <a:prstGeom prst="rect">
              <a:avLst/>
            </a:prstGeom>
            <a:solidFill>
              <a:srgbClr val="00B888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2000" b="1">
                  <a:solidFill>
                    <a:srgbClr val="FFFF99"/>
                  </a:solidFill>
                  <a:latin typeface="Times New Roman" pitchFamily="18" charset="0"/>
                </a:rPr>
                <a:t>Proteínas </a:t>
              </a:r>
            </a:p>
            <a:p>
              <a:pPr algn="ctr" eaLnBrk="1" hangingPunct="1"/>
              <a:r>
                <a:rPr lang="es-ES_tradnl" altLang="es-AR" sz="2000" b="1">
                  <a:solidFill>
                    <a:srgbClr val="FFFF99"/>
                  </a:solidFill>
                  <a:latin typeface="Times New Roman" pitchFamily="18" charset="0"/>
                </a:rPr>
                <a:t>tisulares</a:t>
              </a:r>
            </a:p>
          </p:txBody>
        </p:sp>
        <p:sp>
          <p:nvSpPr>
            <p:cNvPr id="44068" name="Línea 14"/>
            <p:cNvSpPr>
              <a:spLocks noChangeShapeType="1"/>
            </p:cNvSpPr>
            <p:nvPr/>
          </p:nvSpPr>
          <p:spPr bwMode="auto">
            <a:xfrm flipV="1">
              <a:off x="3465" y="2007"/>
              <a:ext cx="1035" cy="2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6" name="Group 51"/>
          <p:cNvGrpSpPr>
            <a:grpSpLocks/>
          </p:cNvGrpSpPr>
          <p:nvPr/>
        </p:nvGrpSpPr>
        <p:grpSpPr bwMode="auto">
          <a:xfrm>
            <a:off x="5956300" y="3711575"/>
            <a:ext cx="2517775" cy="785813"/>
            <a:chOff x="3752" y="2338"/>
            <a:chExt cx="1586" cy="495"/>
          </a:xfrm>
        </p:grpSpPr>
        <p:sp>
          <p:nvSpPr>
            <p:cNvPr id="44065" name="Rectángulo 10"/>
            <p:cNvSpPr>
              <a:spLocks noChangeArrowheads="1"/>
            </p:cNvSpPr>
            <p:nvPr/>
          </p:nvSpPr>
          <p:spPr bwMode="auto">
            <a:xfrm>
              <a:off x="4297" y="2383"/>
              <a:ext cx="1041" cy="450"/>
            </a:xfrm>
            <a:prstGeom prst="rect">
              <a:avLst/>
            </a:prstGeom>
            <a:solidFill>
              <a:srgbClr val="00B888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2000" b="1">
                  <a:solidFill>
                    <a:srgbClr val="66FFFF"/>
                  </a:solidFill>
                  <a:latin typeface="Times New Roman" pitchFamily="18" charset="0"/>
                </a:rPr>
                <a:t>Aminoácidos                       en sangre</a:t>
              </a:r>
            </a:p>
          </p:txBody>
        </p:sp>
        <p:sp>
          <p:nvSpPr>
            <p:cNvPr id="44066" name="Línea 15"/>
            <p:cNvSpPr>
              <a:spLocks noChangeShapeType="1"/>
            </p:cNvSpPr>
            <p:nvPr/>
          </p:nvSpPr>
          <p:spPr bwMode="auto">
            <a:xfrm>
              <a:off x="3752" y="2338"/>
              <a:ext cx="454" cy="2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7" name="Group 47"/>
          <p:cNvGrpSpPr>
            <a:grpSpLocks/>
          </p:cNvGrpSpPr>
          <p:nvPr/>
        </p:nvGrpSpPr>
        <p:grpSpPr bwMode="auto">
          <a:xfrm>
            <a:off x="1276350" y="1766889"/>
            <a:ext cx="2724151" cy="1376363"/>
            <a:chOff x="804" y="1113"/>
            <a:chExt cx="1716" cy="867"/>
          </a:xfrm>
        </p:grpSpPr>
        <p:sp>
          <p:nvSpPr>
            <p:cNvPr id="44063" name="Rectángulo 5"/>
            <p:cNvSpPr>
              <a:spLocks noChangeArrowheads="1"/>
            </p:cNvSpPr>
            <p:nvPr/>
          </p:nvSpPr>
          <p:spPr bwMode="auto">
            <a:xfrm>
              <a:off x="804" y="1113"/>
              <a:ext cx="996" cy="642"/>
            </a:xfrm>
            <a:prstGeom prst="rect">
              <a:avLst/>
            </a:prstGeom>
            <a:solidFill>
              <a:srgbClr val="00B888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2000" b="1">
                  <a:solidFill>
                    <a:srgbClr val="FFFF00"/>
                  </a:solidFill>
                  <a:latin typeface="Times New Roman" pitchFamily="18" charset="0"/>
                </a:rPr>
                <a:t>Nucleótidos Hormonas </a:t>
              </a:r>
            </a:p>
            <a:p>
              <a:pPr algn="ctr" eaLnBrk="1" hangingPunct="1"/>
              <a:r>
                <a:rPr lang="es-ES_tradnl" altLang="es-AR" sz="2000" b="1">
                  <a:solidFill>
                    <a:srgbClr val="FFFF00"/>
                  </a:solidFill>
                  <a:latin typeface="Times New Roman" pitchFamily="18" charset="0"/>
                </a:rPr>
                <a:t>Porfirinas</a:t>
              </a:r>
            </a:p>
          </p:txBody>
        </p:sp>
        <p:sp>
          <p:nvSpPr>
            <p:cNvPr id="44064" name="Línea 16"/>
            <p:cNvSpPr>
              <a:spLocks noChangeShapeType="1"/>
            </p:cNvSpPr>
            <p:nvPr/>
          </p:nvSpPr>
          <p:spPr bwMode="auto">
            <a:xfrm flipH="1" flipV="1">
              <a:off x="1847" y="1612"/>
              <a:ext cx="673" cy="36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8" name="Group 52"/>
          <p:cNvGrpSpPr>
            <a:grpSpLocks/>
          </p:cNvGrpSpPr>
          <p:nvPr/>
        </p:nvGrpSpPr>
        <p:grpSpPr bwMode="auto">
          <a:xfrm>
            <a:off x="500034" y="3929066"/>
            <a:ext cx="7723188" cy="2740026"/>
            <a:chOff x="328" y="2475"/>
            <a:chExt cx="4865" cy="1726"/>
          </a:xfrm>
        </p:grpSpPr>
        <p:sp>
          <p:nvSpPr>
            <p:cNvPr id="44044" name="Línea 43"/>
            <p:cNvSpPr>
              <a:spLocks noChangeShapeType="1"/>
            </p:cNvSpPr>
            <p:nvPr/>
          </p:nvSpPr>
          <p:spPr bwMode="auto">
            <a:xfrm>
              <a:off x="2893" y="2745"/>
              <a:ext cx="723" cy="72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4045" name="Línea 48"/>
            <p:cNvSpPr>
              <a:spLocks noChangeShapeType="1"/>
            </p:cNvSpPr>
            <p:nvPr/>
          </p:nvSpPr>
          <p:spPr bwMode="auto">
            <a:xfrm flipH="1">
              <a:off x="2301" y="3517"/>
              <a:ext cx="1225" cy="46"/>
            </a:xfrm>
            <a:prstGeom prst="line">
              <a:avLst/>
            </a:prstGeom>
            <a:noFill/>
            <a:ln w="25400" cap="rnd">
              <a:solidFill>
                <a:schemeClr val="tx1"/>
              </a:solidFill>
              <a:prstDash val="sysDot"/>
              <a:round/>
              <a:headEnd type="none" w="sm" len="sm"/>
              <a:tailEnd type="triangle" w="sm" len="sm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4046" name="Rectángulo 19"/>
            <p:cNvSpPr>
              <a:spLocks noChangeArrowheads="1"/>
            </p:cNvSpPr>
            <p:nvPr/>
          </p:nvSpPr>
          <p:spPr bwMode="auto">
            <a:xfrm>
              <a:off x="3412" y="2928"/>
              <a:ext cx="386" cy="23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b="1">
                  <a:latin typeface="Times New Roman" pitchFamily="18" charset="0"/>
                </a:rPr>
                <a:t>NH</a:t>
              </a:r>
              <a:r>
                <a:rPr lang="es-ES_tradnl" altLang="es-AR" b="1" baseline="-25000">
                  <a:latin typeface="Times New Roman" pitchFamily="18" charset="0"/>
                </a:rPr>
                <a:t>3</a:t>
              </a:r>
            </a:p>
          </p:txBody>
        </p:sp>
        <p:sp>
          <p:nvSpPr>
            <p:cNvPr id="44047" name="Línea 20"/>
            <p:cNvSpPr>
              <a:spLocks noChangeShapeType="1"/>
            </p:cNvSpPr>
            <p:nvPr/>
          </p:nvSpPr>
          <p:spPr bwMode="auto">
            <a:xfrm>
              <a:off x="3843" y="3064"/>
              <a:ext cx="13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4048" name="Rectángulo 21"/>
            <p:cNvSpPr>
              <a:spLocks noChangeArrowheads="1"/>
            </p:cNvSpPr>
            <p:nvPr/>
          </p:nvSpPr>
          <p:spPr bwMode="auto">
            <a:xfrm>
              <a:off x="4024" y="2973"/>
              <a:ext cx="453" cy="21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1600" b="1" dirty="0">
                  <a:solidFill>
                    <a:srgbClr val="FF3300"/>
                  </a:solidFill>
                  <a:latin typeface="Times New Roman" pitchFamily="18" charset="0"/>
                </a:rPr>
                <a:t>Urea</a:t>
              </a:r>
            </a:p>
          </p:txBody>
        </p:sp>
        <p:sp>
          <p:nvSpPr>
            <p:cNvPr id="44049" name="Rectángulo 22"/>
            <p:cNvSpPr>
              <a:spLocks noChangeArrowheads="1"/>
            </p:cNvSpPr>
            <p:nvPr/>
          </p:nvSpPr>
          <p:spPr bwMode="auto">
            <a:xfrm>
              <a:off x="328" y="3316"/>
              <a:ext cx="1109" cy="194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dirty="0" smtClean="0">
                  <a:latin typeface="Times New Roman" pitchFamily="18" charset="0"/>
                </a:rPr>
                <a:t>Circulación general</a:t>
              </a:r>
              <a:endParaRPr lang="es-ES_tradnl" altLang="es-AR" dirty="0">
                <a:latin typeface="Times New Roman" pitchFamily="18" charset="0"/>
              </a:endParaRPr>
            </a:p>
          </p:txBody>
        </p:sp>
        <p:sp>
          <p:nvSpPr>
            <p:cNvPr id="44050" name="Rectángulo 23"/>
            <p:cNvSpPr>
              <a:spLocks noChangeArrowheads="1"/>
            </p:cNvSpPr>
            <p:nvPr/>
          </p:nvSpPr>
          <p:spPr bwMode="auto">
            <a:xfrm>
              <a:off x="1620" y="3291"/>
              <a:ext cx="674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2000" b="1" dirty="0">
                  <a:latin typeface="Times New Roman" pitchFamily="18" charset="0"/>
                </a:rPr>
                <a:t>Glucosa</a:t>
              </a:r>
            </a:p>
          </p:txBody>
        </p:sp>
        <p:sp>
          <p:nvSpPr>
            <p:cNvPr id="44051" name="Línea 24"/>
            <p:cNvSpPr>
              <a:spLocks noChangeShapeType="1"/>
            </p:cNvSpPr>
            <p:nvPr/>
          </p:nvSpPr>
          <p:spPr bwMode="auto">
            <a:xfrm flipH="1">
              <a:off x="2301" y="3427"/>
              <a:ext cx="14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4052" name="Línea 25"/>
            <p:cNvSpPr>
              <a:spLocks noChangeShapeType="1"/>
            </p:cNvSpPr>
            <p:nvPr/>
          </p:nvSpPr>
          <p:spPr bwMode="auto">
            <a:xfrm flipH="1" flipV="1">
              <a:off x="1439" y="3426"/>
              <a:ext cx="181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4053" name="Línea 26"/>
            <p:cNvSpPr>
              <a:spLocks noChangeShapeType="1"/>
            </p:cNvSpPr>
            <p:nvPr/>
          </p:nvSpPr>
          <p:spPr bwMode="auto">
            <a:xfrm>
              <a:off x="2890" y="3608"/>
              <a:ext cx="0" cy="19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4054" name="Rectángulo 31"/>
            <p:cNvSpPr>
              <a:spLocks noChangeArrowheads="1"/>
            </p:cNvSpPr>
            <p:nvPr/>
          </p:nvSpPr>
          <p:spPr bwMode="auto">
            <a:xfrm>
              <a:off x="4828" y="3510"/>
              <a:ext cx="365" cy="21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ctr" eaLnBrk="1" hangingPunct="1"/>
              <a:r>
                <a:rPr lang="es-ES_tradnl" altLang="es-AR" sz="1600" b="1" dirty="0">
                  <a:solidFill>
                    <a:srgbClr val="C00000"/>
                  </a:solidFill>
                  <a:latin typeface="Times New Roman" pitchFamily="18" charset="0"/>
                </a:rPr>
                <a:t>ATP</a:t>
              </a:r>
            </a:p>
          </p:txBody>
        </p:sp>
        <p:sp>
          <p:nvSpPr>
            <p:cNvPr id="44055" name="Línea 35"/>
            <p:cNvSpPr>
              <a:spLocks noChangeShapeType="1"/>
            </p:cNvSpPr>
            <p:nvPr/>
          </p:nvSpPr>
          <p:spPr bwMode="auto">
            <a:xfrm>
              <a:off x="4478" y="3608"/>
              <a:ext cx="36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0994" name="Rectángulo 36"/>
            <p:cNvSpPr>
              <a:spLocks noChangeArrowheads="1"/>
            </p:cNvSpPr>
            <p:nvPr/>
          </p:nvSpPr>
          <p:spPr bwMode="auto">
            <a:xfrm>
              <a:off x="2475" y="2475"/>
              <a:ext cx="959" cy="2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488" tIns="46038" rIns="90488" bIns="46038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s-ES_tradnl" sz="14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DEGRADACION</a:t>
              </a:r>
            </a:p>
          </p:txBody>
        </p:sp>
        <p:sp>
          <p:nvSpPr>
            <p:cNvPr id="44057" name="Elipse 37"/>
            <p:cNvSpPr>
              <a:spLocks noChangeArrowheads="1"/>
            </p:cNvSpPr>
            <p:nvPr/>
          </p:nvSpPr>
          <p:spPr bwMode="auto">
            <a:xfrm>
              <a:off x="2482" y="3200"/>
              <a:ext cx="822" cy="414"/>
            </a:xfrm>
            <a:prstGeom prst="ellipse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488" tIns="46038" rIns="90488" bIns="46038" anchor="ctr"/>
            <a:lstStyle/>
            <a:p>
              <a:pPr algn="ctr" eaLnBrk="1" hangingPunct="1"/>
              <a:r>
                <a:rPr lang="es-ES_tradnl" altLang="es-AR" sz="1400" b="1">
                  <a:solidFill>
                    <a:srgbClr val="FF3300"/>
                  </a:solidFill>
                  <a:latin typeface="Times New Roman" pitchFamily="18" charset="0"/>
                </a:rPr>
                <a:t>PIRUVATO</a:t>
              </a:r>
            </a:p>
          </p:txBody>
        </p:sp>
        <p:sp>
          <p:nvSpPr>
            <p:cNvPr id="44058" name="Elipse 38"/>
            <p:cNvSpPr>
              <a:spLocks noChangeArrowheads="1"/>
            </p:cNvSpPr>
            <p:nvPr/>
          </p:nvSpPr>
          <p:spPr bwMode="auto">
            <a:xfrm>
              <a:off x="2479" y="3787"/>
              <a:ext cx="822" cy="414"/>
            </a:xfrm>
            <a:prstGeom prst="ellipse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488" tIns="46038" rIns="90488" bIns="46038" anchor="ctr"/>
            <a:lstStyle/>
            <a:p>
              <a:pPr algn="ctr" eaLnBrk="1" hangingPunct="1"/>
              <a:endParaRPr lang="es-ES_tradnl" altLang="es-AR">
                <a:solidFill>
                  <a:srgbClr val="FF3300"/>
                </a:solidFill>
                <a:latin typeface="Times New Roman" pitchFamily="18" charset="0"/>
              </a:endParaRPr>
            </a:p>
            <a:p>
              <a:pPr algn="ctr" eaLnBrk="1" hangingPunct="1"/>
              <a:r>
                <a:rPr lang="es-ES_tradnl" altLang="es-AR">
                  <a:solidFill>
                    <a:srgbClr val="FF3300"/>
                  </a:solidFill>
                  <a:latin typeface="Times New Roman" pitchFamily="18" charset="0"/>
                </a:rPr>
                <a:t>Acetil-CoA</a:t>
              </a:r>
            </a:p>
            <a:p>
              <a:pPr algn="ctr" eaLnBrk="1" hangingPunct="1"/>
              <a:endParaRPr lang="es-ES_tradnl" altLang="es-AR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  <p:sp>
          <p:nvSpPr>
            <p:cNvPr id="44059" name="Elipse 39"/>
            <p:cNvSpPr>
              <a:spLocks noChangeArrowheads="1"/>
            </p:cNvSpPr>
            <p:nvPr/>
          </p:nvSpPr>
          <p:spPr bwMode="auto">
            <a:xfrm>
              <a:off x="3616" y="3336"/>
              <a:ext cx="822" cy="414"/>
            </a:xfrm>
            <a:prstGeom prst="ellipse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488" tIns="46038" rIns="90488" bIns="46038" anchor="ctr"/>
            <a:lstStyle/>
            <a:p>
              <a:pPr algn="ctr" eaLnBrk="1" hangingPunct="1"/>
              <a:r>
                <a:rPr lang="es-ES_tradnl" altLang="es-AR" sz="1400" b="1">
                  <a:solidFill>
                    <a:srgbClr val="FF3300"/>
                  </a:solidFill>
                  <a:latin typeface="Times New Roman" pitchFamily="18" charset="0"/>
                </a:rPr>
                <a:t>CICLO KREBS</a:t>
              </a:r>
            </a:p>
          </p:txBody>
        </p:sp>
        <p:sp>
          <p:nvSpPr>
            <p:cNvPr id="44060" name="Línea 40"/>
            <p:cNvSpPr>
              <a:spLocks noChangeShapeType="1"/>
            </p:cNvSpPr>
            <p:nvPr/>
          </p:nvSpPr>
          <p:spPr bwMode="auto">
            <a:xfrm flipV="1">
              <a:off x="3299" y="3699"/>
              <a:ext cx="317" cy="18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44061" name="Autoforma 49"/>
            <p:cNvSpPr>
              <a:spLocks noChangeArrowheads="1"/>
            </p:cNvSpPr>
            <p:nvPr/>
          </p:nvSpPr>
          <p:spPr bwMode="auto">
            <a:xfrm rot="5943923">
              <a:off x="3412" y="2720"/>
              <a:ext cx="182" cy="1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62 w 21600"/>
                <a:gd name="T13" fmla="*/ 2859 h 21600"/>
                <a:gd name="T14" fmla="*/ 18277 w 21600"/>
                <a:gd name="T15" fmla="*/ 921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lnTo>
                    <a:pt x="21600" y="6079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s-AR"/>
            </a:p>
          </p:txBody>
        </p:sp>
        <p:sp>
          <p:nvSpPr>
            <p:cNvPr id="44062" name="Línea 50"/>
            <p:cNvSpPr>
              <a:spLocks noChangeShapeType="1"/>
            </p:cNvSpPr>
            <p:nvPr/>
          </p:nvSpPr>
          <p:spPr bwMode="auto">
            <a:xfrm>
              <a:off x="2835" y="2655"/>
              <a:ext cx="29" cy="54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 type="none" w="sm" len="sm"/>
              <a:tailEnd type="triangle" w="med" len="med"/>
            </a:ln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44042" name="1 CuadroTexto"/>
          <p:cNvSpPr txBox="1">
            <a:spLocks noChangeArrowheads="1"/>
          </p:cNvSpPr>
          <p:nvPr/>
        </p:nvSpPr>
        <p:spPr bwMode="auto">
          <a:xfrm>
            <a:off x="468313" y="1058863"/>
            <a:ext cx="828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s-MX" altLang="es-AR" b="1" dirty="0">
                <a:solidFill>
                  <a:srgbClr val="0000FF"/>
                </a:solidFill>
                <a:latin typeface="Times New Roman" pitchFamily="18" charset="0"/>
              </a:rPr>
              <a:t>El hígado prefiere como combustible los </a:t>
            </a:r>
            <a:r>
              <a:rPr lang="el-GR" altLang="es-AR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altLang="es-AR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s-MX" altLang="es-AR" b="1" dirty="0" err="1">
                <a:solidFill>
                  <a:srgbClr val="0000FF"/>
                </a:solidFill>
                <a:latin typeface="Times New Roman" pitchFamily="18" charset="0"/>
              </a:rPr>
              <a:t>cetoácidos</a:t>
            </a:r>
            <a:r>
              <a:rPr lang="es-MX" altLang="es-AR" b="1" dirty="0">
                <a:solidFill>
                  <a:srgbClr val="0000FF"/>
                </a:solidFill>
                <a:latin typeface="Times New Roman" pitchFamily="18" charset="0"/>
              </a:rPr>
              <a:t> derivados de la degradación de </a:t>
            </a:r>
            <a:r>
              <a:rPr lang="es-MX" altLang="es-AR" b="1" dirty="0" err="1">
                <a:solidFill>
                  <a:srgbClr val="0000FF"/>
                </a:solidFill>
                <a:latin typeface="Times New Roman" pitchFamily="18" charset="0"/>
              </a:rPr>
              <a:t>AAs</a:t>
            </a:r>
            <a:r>
              <a:rPr lang="es-MX" altLang="es-AR" b="1" dirty="0">
                <a:solidFill>
                  <a:srgbClr val="0000FF"/>
                </a:solidFill>
                <a:latin typeface="Times New Roman" pitchFamily="18" charset="0"/>
              </a:rPr>
              <a:t> antes que la Glucosa</a:t>
            </a:r>
            <a:endParaRPr lang="es-AR" altLang="es-AR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49" name="Rectangle 2"/>
          <p:cNvSpPr txBox="1">
            <a:spLocks noChangeArrowheads="1"/>
          </p:cNvSpPr>
          <p:nvPr/>
        </p:nvSpPr>
        <p:spPr>
          <a:xfrm>
            <a:off x="285720" y="-24"/>
            <a:ext cx="8642350" cy="1000132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HÍGADO</a:t>
            </a:r>
            <a: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: Metabolismo de </a:t>
            </a:r>
            <a:b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los Aminoácidos</a:t>
            </a:r>
            <a:endParaRPr kumimoji="0" lang="es-ES_tradnl" sz="3200" b="1" i="0" u="none" strike="noStrike" kern="1200" cap="none" spc="0" normalizeH="0" baseline="0" noProof="0" dirty="0" smtClean="0">
              <a:ln>
                <a:noFill/>
              </a:ln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0" name="Rectángulo 36"/>
          <p:cNvSpPr>
            <a:spLocks noChangeArrowheads="1"/>
          </p:cNvSpPr>
          <p:nvPr/>
        </p:nvSpPr>
        <p:spPr bwMode="auto">
          <a:xfrm>
            <a:off x="4000496" y="2928934"/>
            <a:ext cx="1522413" cy="3084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6038" rIns="90488" bIns="46038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s-ES_tradnl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BIOSÍNTESIS </a:t>
            </a:r>
            <a:endParaRPr lang="es-ES_tradnl" sz="14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2500298" y="5643578"/>
            <a:ext cx="14029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i="1" dirty="0" err="1" smtClean="0"/>
              <a:t>gluconeogénesis</a:t>
            </a:r>
            <a:endParaRPr lang="es-AR" b="1" i="1" dirty="0"/>
          </a:p>
        </p:txBody>
      </p:sp>
      <p:sp>
        <p:nvSpPr>
          <p:cNvPr id="52" name="Rectángulo 22"/>
          <p:cNvSpPr>
            <a:spLocks noChangeArrowheads="1"/>
          </p:cNvSpPr>
          <p:nvPr/>
        </p:nvSpPr>
        <p:spPr bwMode="auto">
          <a:xfrm>
            <a:off x="7312056" y="4714884"/>
            <a:ext cx="1760538" cy="308419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 eaLnBrk="1" hangingPunct="1"/>
            <a:r>
              <a:rPr lang="es-ES_tradnl" altLang="es-AR" dirty="0" smtClean="0">
                <a:latin typeface="Times New Roman" pitchFamily="18" charset="0"/>
              </a:rPr>
              <a:t>Circulación general</a:t>
            </a:r>
            <a:endParaRPr lang="es-ES_tradnl" altLang="es-AR" dirty="0">
              <a:latin typeface="Times New Roman" pitchFamily="18" charset="0"/>
            </a:endParaRPr>
          </a:p>
        </p:txBody>
      </p:sp>
      <p:cxnSp>
        <p:nvCxnSpPr>
          <p:cNvPr id="56" name="55 Conector recto de flecha"/>
          <p:cNvCxnSpPr>
            <a:stCxn id="44048" idx="3"/>
          </p:cNvCxnSpPr>
          <p:nvPr/>
        </p:nvCxnSpPr>
        <p:spPr>
          <a:xfrm flipV="1">
            <a:off x="7086572" y="4857760"/>
            <a:ext cx="271510" cy="3147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02" name="Oval 22"/>
          <p:cNvSpPr>
            <a:spLocks noChangeArrowheads="1"/>
          </p:cNvSpPr>
          <p:nvPr/>
        </p:nvSpPr>
        <p:spPr bwMode="auto">
          <a:xfrm>
            <a:off x="1747838" y="2281238"/>
            <a:ext cx="4657725" cy="3590925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es-PE" altLang="es-AR" sz="1800" dirty="0" smtClean="0">
                <a:solidFill>
                  <a:srgbClr val="7030A0"/>
                </a:solidFill>
              </a:rPr>
              <a:t>                   </a:t>
            </a:r>
            <a:r>
              <a:rPr lang="es-PE" altLang="es-AR" sz="1200" b="1" i="1" dirty="0" smtClean="0">
                <a:solidFill>
                  <a:srgbClr val="7030A0"/>
                </a:solidFill>
              </a:rPr>
              <a:t>BIOSÍNTESIS</a:t>
            </a:r>
            <a:endParaRPr lang="es-PE" altLang="es-AR" sz="1200" b="1" i="1" dirty="0">
              <a:solidFill>
                <a:srgbClr val="7030A0"/>
              </a:solidFill>
            </a:endParaRP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1525588" y="1373188"/>
            <a:ext cx="1825625" cy="646973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 eaLnBrk="1" hangingPunct="1"/>
            <a:r>
              <a:rPr lang="es-ES_tradnl" altLang="es-AR" sz="1800" b="1">
                <a:solidFill>
                  <a:srgbClr val="7030A0"/>
                </a:solidFill>
              </a:rPr>
              <a:t>Glucosa </a:t>
            </a:r>
          </a:p>
          <a:p>
            <a:pPr algn="ctr" eaLnBrk="1" hangingPunct="1"/>
            <a:r>
              <a:rPr lang="es-ES_tradnl" altLang="es-AR" sz="1800" b="1">
                <a:solidFill>
                  <a:srgbClr val="7030A0"/>
                </a:solidFill>
              </a:rPr>
              <a:t>(Del hígado)</a:t>
            </a: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4878388" y="1449388"/>
            <a:ext cx="1765300" cy="646973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 eaLnBrk="1" hangingPunct="1"/>
            <a:r>
              <a:rPr lang="es-ES_tradnl" altLang="es-AR" sz="1800" b="1">
                <a:solidFill>
                  <a:srgbClr val="7030A0"/>
                </a:solidFill>
              </a:rPr>
              <a:t>VLDL</a:t>
            </a:r>
          </a:p>
          <a:p>
            <a:pPr algn="ctr" eaLnBrk="1" hangingPunct="1"/>
            <a:r>
              <a:rPr lang="es-ES_tradnl" altLang="es-AR" sz="1800" b="1">
                <a:solidFill>
                  <a:srgbClr val="7030A0"/>
                </a:solidFill>
              </a:rPr>
              <a:t>(Del hígado)</a:t>
            </a: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2286000" y="2971800"/>
            <a:ext cx="11826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1" hangingPunct="1"/>
            <a:r>
              <a:rPr lang="es-ES_tradnl" altLang="es-AR" sz="1800" b="1" dirty="0">
                <a:solidFill>
                  <a:srgbClr val="7030A0"/>
                </a:solidFill>
              </a:rPr>
              <a:t>Glucosa</a:t>
            </a:r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4267200" y="2819400"/>
            <a:ext cx="1876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1" hangingPunct="1"/>
            <a:r>
              <a:rPr lang="es-ES_tradnl" altLang="es-AR" sz="1800" b="1">
                <a:solidFill>
                  <a:srgbClr val="7030A0"/>
                </a:solidFill>
              </a:rPr>
              <a:t>Acidos grasos</a:t>
            </a:r>
          </a:p>
        </p:txBody>
      </p:sp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2124075" y="3573463"/>
            <a:ext cx="12842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 eaLnBrk="1" hangingPunct="1"/>
            <a:r>
              <a:rPr lang="es-ES_tradnl" altLang="es-AR" sz="1800" b="1" dirty="0">
                <a:solidFill>
                  <a:srgbClr val="7030A0"/>
                </a:solidFill>
              </a:rPr>
              <a:t>Glicerol-</a:t>
            </a:r>
          </a:p>
          <a:p>
            <a:pPr algn="ctr" eaLnBrk="1" hangingPunct="1"/>
            <a:r>
              <a:rPr lang="es-ES_tradnl" altLang="es-AR" sz="1800" b="1" dirty="0">
                <a:solidFill>
                  <a:srgbClr val="7030A0"/>
                </a:solidFill>
              </a:rPr>
              <a:t>3-fosfato</a:t>
            </a: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4648200" y="3810000"/>
            <a:ext cx="13112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 eaLnBrk="1" hangingPunct="1"/>
            <a:r>
              <a:rPr lang="es-ES_tradnl" altLang="es-AR" sz="1800" b="1">
                <a:solidFill>
                  <a:srgbClr val="7030A0"/>
                </a:solidFill>
              </a:rPr>
              <a:t>Acil-CoA</a:t>
            </a:r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3086100" y="4344988"/>
            <a:ext cx="2057400" cy="373062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r>
              <a:rPr lang="es-ES_tradnl" altLang="es-AR" sz="1800" b="1" dirty="0">
                <a:solidFill>
                  <a:srgbClr val="FF5050"/>
                </a:solidFill>
              </a:rPr>
              <a:t>TRIGLICERIDOS</a:t>
            </a:r>
          </a:p>
        </p:txBody>
      </p:sp>
      <p:sp>
        <p:nvSpPr>
          <p:cNvPr id="46090" name="Rectangle 10"/>
          <p:cNvSpPr>
            <a:spLocks noChangeArrowheads="1"/>
          </p:cNvSpPr>
          <p:nvPr/>
        </p:nvSpPr>
        <p:spPr bwMode="auto">
          <a:xfrm>
            <a:off x="2819400" y="5181600"/>
            <a:ext cx="129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1" hangingPunct="1"/>
            <a:r>
              <a:rPr lang="es-ES_tradnl" altLang="es-AR" sz="1800" b="1" dirty="0">
                <a:solidFill>
                  <a:srgbClr val="7030A0"/>
                </a:solidFill>
              </a:rPr>
              <a:t>Glicerol</a:t>
            </a: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4114800" y="5105400"/>
            <a:ext cx="152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1" hangingPunct="1"/>
            <a:r>
              <a:rPr lang="es-ES_tradnl" altLang="es-AR" sz="1800" b="1">
                <a:solidFill>
                  <a:srgbClr val="7030A0"/>
                </a:solidFill>
              </a:rPr>
              <a:t>Acidos grasos</a:t>
            </a:r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1909763" y="6094413"/>
            <a:ext cx="1019175" cy="369887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1" hangingPunct="1"/>
            <a:r>
              <a:rPr lang="es-ES_tradnl" altLang="es-AR" sz="1800">
                <a:solidFill>
                  <a:srgbClr val="7030A0"/>
                </a:solidFill>
              </a:rPr>
              <a:t>Glicerol</a:t>
            </a:r>
          </a:p>
        </p:txBody>
      </p:sp>
      <p:sp>
        <p:nvSpPr>
          <p:cNvPr id="46093" name="Rectangle 13"/>
          <p:cNvSpPr>
            <a:spLocks noChangeArrowheads="1"/>
          </p:cNvSpPr>
          <p:nvPr/>
        </p:nvSpPr>
        <p:spPr bwMode="auto">
          <a:xfrm>
            <a:off x="5653088" y="6094413"/>
            <a:ext cx="2633662" cy="646973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algn="ctr" eaLnBrk="1" hangingPunct="1"/>
            <a:r>
              <a:rPr lang="es-ES_tradnl" altLang="es-AR" sz="1800" dirty="0">
                <a:solidFill>
                  <a:srgbClr val="7030A0"/>
                </a:solidFill>
              </a:rPr>
              <a:t>Complejos </a:t>
            </a:r>
            <a:endParaRPr lang="es-ES_tradnl" altLang="es-AR" sz="1800" dirty="0" smtClean="0">
              <a:solidFill>
                <a:srgbClr val="7030A0"/>
              </a:solidFill>
            </a:endParaRPr>
          </a:p>
          <a:p>
            <a:pPr algn="ctr" eaLnBrk="1" hangingPunct="1"/>
            <a:r>
              <a:rPr lang="es-ES_tradnl" altLang="es-AR" sz="1800" dirty="0" smtClean="0">
                <a:solidFill>
                  <a:srgbClr val="7030A0"/>
                </a:solidFill>
              </a:rPr>
              <a:t>ácido </a:t>
            </a:r>
            <a:r>
              <a:rPr lang="es-ES_tradnl" altLang="es-AR" sz="1800" dirty="0">
                <a:solidFill>
                  <a:srgbClr val="7030A0"/>
                </a:solidFill>
              </a:rPr>
              <a:t>graso-albúmina</a:t>
            </a:r>
          </a:p>
        </p:txBody>
      </p:sp>
      <p:sp>
        <p:nvSpPr>
          <p:cNvPr id="46094" name="Line 14"/>
          <p:cNvSpPr>
            <a:spLocks noChangeShapeType="1"/>
          </p:cNvSpPr>
          <p:nvPr/>
        </p:nvSpPr>
        <p:spPr bwMode="auto">
          <a:xfrm>
            <a:off x="2895600" y="2209800"/>
            <a:ext cx="0" cy="68580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 sz="1800">
              <a:solidFill>
                <a:srgbClr val="7030A0"/>
              </a:solidFill>
            </a:endParaRPr>
          </a:p>
        </p:txBody>
      </p:sp>
      <p:sp>
        <p:nvSpPr>
          <p:cNvPr id="46095" name="Line 15"/>
          <p:cNvSpPr>
            <a:spLocks noChangeShapeType="1"/>
          </p:cNvSpPr>
          <p:nvPr/>
        </p:nvSpPr>
        <p:spPr bwMode="auto">
          <a:xfrm>
            <a:off x="5334000" y="2286000"/>
            <a:ext cx="0" cy="60960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 sz="1800">
              <a:solidFill>
                <a:srgbClr val="7030A0"/>
              </a:solidFill>
            </a:endParaRPr>
          </a:p>
        </p:txBody>
      </p:sp>
      <p:sp>
        <p:nvSpPr>
          <p:cNvPr id="46096" name="Line 16"/>
          <p:cNvSpPr>
            <a:spLocks noChangeShapeType="1"/>
          </p:cNvSpPr>
          <p:nvPr/>
        </p:nvSpPr>
        <p:spPr bwMode="auto">
          <a:xfrm>
            <a:off x="2743200" y="3276600"/>
            <a:ext cx="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 sz="1800">
              <a:solidFill>
                <a:srgbClr val="7030A0"/>
              </a:solidFill>
            </a:endParaRPr>
          </a:p>
        </p:txBody>
      </p:sp>
      <p:sp>
        <p:nvSpPr>
          <p:cNvPr id="46097" name="Line 17"/>
          <p:cNvSpPr>
            <a:spLocks noChangeShapeType="1"/>
          </p:cNvSpPr>
          <p:nvPr/>
        </p:nvSpPr>
        <p:spPr bwMode="auto">
          <a:xfrm>
            <a:off x="5181600" y="3200400"/>
            <a:ext cx="0" cy="609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 sz="1800">
              <a:solidFill>
                <a:srgbClr val="7030A0"/>
              </a:solidFill>
            </a:endParaRPr>
          </a:p>
        </p:txBody>
      </p:sp>
      <p:sp>
        <p:nvSpPr>
          <p:cNvPr id="46098" name="Line 18"/>
          <p:cNvSpPr>
            <a:spLocks noChangeShapeType="1"/>
          </p:cNvSpPr>
          <p:nvPr/>
        </p:nvSpPr>
        <p:spPr bwMode="auto">
          <a:xfrm flipH="1">
            <a:off x="2587625" y="5484813"/>
            <a:ext cx="647700" cy="60325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 sz="1800">
              <a:solidFill>
                <a:srgbClr val="7030A0"/>
              </a:solidFill>
            </a:endParaRPr>
          </a:p>
        </p:txBody>
      </p:sp>
      <p:sp>
        <p:nvSpPr>
          <p:cNvPr id="46099" name="Line 19"/>
          <p:cNvSpPr>
            <a:spLocks noChangeShapeType="1"/>
          </p:cNvSpPr>
          <p:nvPr/>
        </p:nvSpPr>
        <p:spPr bwMode="auto">
          <a:xfrm>
            <a:off x="5148263" y="5445125"/>
            <a:ext cx="431800" cy="5048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 sz="1800">
              <a:solidFill>
                <a:srgbClr val="7030A0"/>
              </a:solidFill>
            </a:endParaRPr>
          </a:p>
        </p:txBody>
      </p:sp>
      <p:sp>
        <p:nvSpPr>
          <p:cNvPr id="46100" name="Line 20"/>
          <p:cNvSpPr>
            <a:spLocks noChangeShapeType="1"/>
          </p:cNvSpPr>
          <p:nvPr/>
        </p:nvSpPr>
        <p:spPr bwMode="auto">
          <a:xfrm flipH="1">
            <a:off x="3048000" y="4857760"/>
            <a:ext cx="452430" cy="32384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 sz="1800">
              <a:solidFill>
                <a:srgbClr val="7030A0"/>
              </a:solidFill>
            </a:endParaRPr>
          </a:p>
        </p:txBody>
      </p:sp>
      <p:sp>
        <p:nvSpPr>
          <p:cNvPr id="46101" name="Line 21"/>
          <p:cNvSpPr>
            <a:spLocks noChangeShapeType="1"/>
          </p:cNvSpPr>
          <p:nvPr/>
        </p:nvSpPr>
        <p:spPr bwMode="auto">
          <a:xfrm>
            <a:off x="4686304" y="4857760"/>
            <a:ext cx="45720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AR" sz="1800">
              <a:solidFill>
                <a:srgbClr val="7030A0"/>
              </a:solidFill>
            </a:endParaRPr>
          </a:p>
        </p:txBody>
      </p:sp>
      <p:sp>
        <p:nvSpPr>
          <p:cNvPr id="46103" name="Oval 23"/>
          <p:cNvSpPr>
            <a:spLocks noChangeArrowheads="1"/>
          </p:cNvSpPr>
          <p:nvPr/>
        </p:nvSpPr>
        <p:spPr bwMode="auto">
          <a:xfrm>
            <a:off x="3559175" y="6016625"/>
            <a:ext cx="1377950" cy="512763"/>
          </a:xfrm>
          <a:prstGeom prst="ellipse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 eaLnBrk="1" hangingPunct="1"/>
            <a:r>
              <a:rPr lang="es-ES_tradnl" altLang="es-AR" sz="1800" b="1">
                <a:solidFill>
                  <a:srgbClr val="7030A0"/>
                </a:solidFill>
              </a:rPr>
              <a:t>HIGADO</a:t>
            </a:r>
          </a:p>
        </p:txBody>
      </p:sp>
      <p:sp>
        <p:nvSpPr>
          <p:cNvPr id="46104" name="AutoShape 24"/>
          <p:cNvSpPr>
            <a:spLocks noChangeArrowheads="1"/>
          </p:cNvSpPr>
          <p:nvPr/>
        </p:nvSpPr>
        <p:spPr bwMode="auto">
          <a:xfrm>
            <a:off x="2911475" y="6161088"/>
            <a:ext cx="585788" cy="152400"/>
          </a:xfrm>
          <a:prstGeom prst="rightArrow">
            <a:avLst>
              <a:gd name="adj1" fmla="val 50000"/>
              <a:gd name="adj2" fmla="val 96094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s-PE" altLang="es-AR" sz="1800">
              <a:solidFill>
                <a:srgbClr val="7030A0"/>
              </a:solidFill>
            </a:endParaRPr>
          </a:p>
        </p:txBody>
      </p:sp>
      <p:sp>
        <p:nvSpPr>
          <p:cNvPr id="46105" name="AutoShape 25"/>
          <p:cNvSpPr>
            <a:spLocks noChangeArrowheads="1"/>
          </p:cNvSpPr>
          <p:nvPr/>
        </p:nvSpPr>
        <p:spPr bwMode="auto">
          <a:xfrm>
            <a:off x="4999038" y="6161088"/>
            <a:ext cx="585787" cy="152400"/>
          </a:xfrm>
          <a:prstGeom prst="leftArrow">
            <a:avLst>
              <a:gd name="adj1" fmla="val 50000"/>
              <a:gd name="adj2" fmla="val 96094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s-PE" altLang="es-AR" sz="1800">
              <a:solidFill>
                <a:srgbClr val="7030A0"/>
              </a:solidFill>
            </a:endParaRPr>
          </a:p>
        </p:txBody>
      </p:sp>
      <p:cxnSp>
        <p:nvCxnSpPr>
          <p:cNvPr id="3" name="Conector recto de flecha 2"/>
          <p:cNvCxnSpPr/>
          <p:nvPr/>
        </p:nvCxnSpPr>
        <p:spPr>
          <a:xfrm>
            <a:off x="3214678" y="3857628"/>
            <a:ext cx="587375" cy="45085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de flecha 27"/>
          <p:cNvCxnSpPr/>
          <p:nvPr/>
        </p:nvCxnSpPr>
        <p:spPr>
          <a:xfrm flipH="1">
            <a:off x="4357686" y="3929066"/>
            <a:ext cx="520700" cy="33972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285720" y="-24"/>
            <a:ext cx="8642350" cy="1000132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505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TEJIDO ADIPOSO</a:t>
            </a:r>
            <a: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: </a:t>
            </a:r>
            <a: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Metabolismo de </a:t>
            </a:r>
            <a:b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                        Triglicéridos</a:t>
            </a:r>
            <a:endParaRPr kumimoji="0" lang="es-ES_tradnl" sz="32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" name="1 CuadroTexto"/>
          <p:cNvSpPr txBox="1">
            <a:spLocks noChangeArrowheads="1"/>
          </p:cNvSpPr>
          <p:nvPr/>
        </p:nvSpPr>
        <p:spPr bwMode="auto">
          <a:xfrm>
            <a:off x="6429388" y="4643446"/>
            <a:ext cx="207170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MX" altLang="es-AR" dirty="0"/>
              <a:t>El nivel de glucosa en las </a:t>
            </a:r>
          </a:p>
          <a:p>
            <a:r>
              <a:rPr lang="es-MX" altLang="es-AR" dirty="0"/>
              <a:t>células adiposas es el factor </a:t>
            </a:r>
          </a:p>
          <a:p>
            <a:r>
              <a:rPr lang="es-MX" altLang="es-AR" dirty="0"/>
              <a:t>que determina la liberación </a:t>
            </a:r>
          </a:p>
          <a:p>
            <a:r>
              <a:rPr lang="es-MX" altLang="es-AR" dirty="0"/>
              <a:t>de AG al plasma</a:t>
            </a:r>
            <a:endParaRPr lang="es-AR" altLang="es-AR" dirty="0"/>
          </a:p>
        </p:txBody>
      </p:sp>
      <p:sp>
        <p:nvSpPr>
          <p:cNvPr id="31" name="30 CuadroTexto"/>
          <p:cNvSpPr txBox="1"/>
          <p:nvPr/>
        </p:nvSpPr>
        <p:spPr>
          <a:xfrm>
            <a:off x="3428992" y="2428868"/>
            <a:ext cx="13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600" b="1" dirty="0" smtClean="0"/>
              <a:t>ADIPOCITO</a:t>
            </a:r>
            <a:endParaRPr lang="es-AR" sz="1600" b="1" dirty="0"/>
          </a:p>
        </p:txBody>
      </p:sp>
      <p:sp>
        <p:nvSpPr>
          <p:cNvPr id="32" name="31 CuadroTexto"/>
          <p:cNvSpPr txBox="1"/>
          <p:nvPr/>
        </p:nvSpPr>
        <p:spPr>
          <a:xfrm>
            <a:off x="2786050" y="3286124"/>
            <a:ext cx="1214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i="1" dirty="0" smtClean="0"/>
              <a:t>Glicólisis</a:t>
            </a:r>
            <a:endParaRPr lang="es-AR" b="1" i="1" dirty="0"/>
          </a:p>
        </p:txBody>
      </p:sp>
      <p:sp>
        <p:nvSpPr>
          <p:cNvPr id="33" name="32 CuadroTexto"/>
          <p:cNvSpPr txBox="1"/>
          <p:nvPr/>
        </p:nvSpPr>
        <p:spPr>
          <a:xfrm>
            <a:off x="3428992" y="4714884"/>
            <a:ext cx="13099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200" b="1" i="1" dirty="0" smtClean="0">
                <a:solidFill>
                  <a:srgbClr val="7030A0"/>
                </a:solidFill>
              </a:rPr>
              <a:t>DEGRADACIÓN</a:t>
            </a:r>
            <a:endParaRPr lang="es-AR" sz="12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43" y="642938"/>
            <a:ext cx="8715375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4840137" y="5842361"/>
            <a:ext cx="4089581" cy="101566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MAPA METABÓLICO</a:t>
            </a:r>
          </a:p>
          <a:p>
            <a:pPr algn="ctr"/>
            <a:endParaRPr lang="es-ES_tradnl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s-ES_tradn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Reacciones del Metabolismo celular</a:t>
            </a:r>
            <a:endParaRPr lang="es-A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4"/>
          <p:cNvSpPr>
            <a:spLocks noChangeArrowheads="1"/>
          </p:cNvSpPr>
          <p:nvPr/>
        </p:nvSpPr>
        <p:spPr bwMode="auto">
          <a:xfrm>
            <a:off x="2571736" y="1357298"/>
            <a:ext cx="1665521" cy="101630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ctr"/>
            <a:r>
              <a:rPr lang="es-ES_tradnl" sz="2000" b="1" dirty="0" smtClean="0"/>
              <a:t>Combustible:</a:t>
            </a:r>
          </a:p>
          <a:p>
            <a:pPr algn="ctr"/>
            <a:r>
              <a:rPr lang="es-ES_tradnl" sz="2000" b="1" dirty="0" smtClean="0"/>
              <a:t>Glucógeno</a:t>
            </a:r>
            <a:endParaRPr lang="es-ES_tradnl" sz="2000" b="1" dirty="0"/>
          </a:p>
          <a:p>
            <a:pPr algn="ctr"/>
            <a:r>
              <a:rPr lang="es-ES_tradnl" sz="2000" b="1" dirty="0" smtClean="0"/>
              <a:t>m</a:t>
            </a:r>
            <a:r>
              <a:rPr lang="es-ES_tradnl" sz="2000" b="1" dirty="0" smtClean="0"/>
              <a:t>uscular</a:t>
            </a:r>
            <a:endParaRPr lang="es-ES_tradnl" sz="2000" b="1" dirty="0"/>
          </a:p>
        </p:txBody>
      </p:sp>
      <p:sp>
        <p:nvSpPr>
          <p:cNvPr id="40964" name="Rectangle 5"/>
          <p:cNvSpPr>
            <a:spLocks noChangeArrowheads="1"/>
          </p:cNvSpPr>
          <p:nvPr/>
        </p:nvSpPr>
        <p:spPr bwMode="auto">
          <a:xfrm>
            <a:off x="5322904" y="1887530"/>
            <a:ext cx="4106880" cy="46230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r>
              <a:rPr lang="es-ES_tradnl" sz="2400" b="1" dirty="0" smtClean="0"/>
              <a:t>Lactato      </a:t>
            </a:r>
            <a:r>
              <a:rPr lang="es-ES_tradnl" sz="1600" b="1" dirty="0" smtClean="0"/>
              <a:t>Hígado (Ciclo de Cori)</a:t>
            </a:r>
            <a:endParaRPr lang="es-ES_tradnl" sz="1600" b="1" dirty="0"/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0" y="3144581"/>
            <a:ext cx="2173865" cy="1324081"/>
          </a:xfrm>
          <a:prstGeom prst="rect">
            <a:avLst/>
          </a:prstGeom>
          <a:solidFill>
            <a:srgbClr val="FFCC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000" b="1" dirty="0" smtClean="0"/>
              <a:t>Combustibles:</a:t>
            </a:r>
          </a:p>
          <a:p>
            <a:r>
              <a:rPr lang="es-ES_tradnl" sz="2000" b="1" u="sng" dirty="0" smtClean="0"/>
              <a:t>Á</a:t>
            </a:r>
            <a:r>
              <a:rPr lang="es-ES_tradnl" sz="2000" b="1" u="sng" dirty="0" smtClean="0"/>
              <a:t>cidos </a:t>
            </a:r>
            <a:r>
              <a:rPr lang="es-ES_tradnl" sz="2000" b="1" u="sng" dirty="0"/>
              <a:t>grasos</a:t>
            </a:r>
          </a:p>
          <a:p>
            <a:r>
              <a:rPr lang="es-ES_tradnl" sz="2000" b="1" u="sng" dirty="0"/>
              <a:t>Cuerpos </a:t>
            </a:r>
            <a:r>
              <a:rPr lang="es-ES_tradnl" sz="2000" b="1" u="sng" dirty="0" err="1" smtClean="0"/>
              <a:t>cetónicos</a:t>
            </a:r>
            <a:endParaRPr lang="es-ES_tradnl" sz="2000" b="1" u="sng" dirty="0"/>
          </a:p>
          <a:p>
            <a:r>
              <a:rPr lang="es-ES_tradnl" sz="2000" b="1" dirty="0"/>
              <a:t>Glucosa en sangre</a:t>
            </a:r>
          </a:p>
        </p:txBody>
      </p:sp>
      <p:sp>
        <p:nvSpPr>
          <p:cNvPr id="40966" name="Rectangle 8"/>
          <p:cNvSpPr>
            <a:spLocks noChangeArrowheads="1"/>
          </p:cNvSpPr>
          <p:nvPr/>
        </p:nvSpPr>
        <p:spPr bwMode="auto">
          <a:xfrm>
            <a:off x="2674938" y="4192588"/>
            <a:ext cx="1266825" cy="46990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/>
              <a:t>ADP+Pi</a:t>
            </a:r>
          </a:p>
        </p:txBody>
      </p:sp>
      <p:sp>
        <p:nvSpPr>
          <p:cNvPr id="40967" name="Rectangle 9"/>
          <p:cNvSpPr>
            <a:spLocks noChangeArrowheads="1"/>
          </p:cNvSpPr>
          <p:nvPr/>
        </p:nvSpPr>
        <p:spPr bwMode="auto">
          <a:xfrm>
            <a:off x="5062538" y="4192588"/>
            <a:ext cx="1103312" cy="46990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/>
              <a:t>ATP</a:t>
            </a:r>
          </a:p>
        </p:txBody>
      </p:sp>
      <p:sp>
        <p:nvSpPr>
          <p:cNvPr id="40968" name="Rectangle 10"/>
          <p:cNvSpPr>
            <a:spLocks noChangeArrowheads="1"/>
          </p:cNvSpPr>
          <p:nvPr/>
        </p:nvSpPr>
        <p:spPr bwMode="auto">
          <a:xfrm>
            <a:off x="3857620" y="5214950"/>
            <a:ext cx="1809791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ctr"/>
            <a:r>
              <a:rPr lang="es-ES_tradnl" sz="2400" b="1" dirty="0"/>
              <a:t>Contracción</a:t>
            </a:r>
          </a:p>
          <a:p>
            <a:pPr algn="ctr"/>
            <a:r>
              <a:rPr lang="es-ES_tradnl" sz="2400" b="1" dirty="0"/>
              <a:t>muscular</a:t>
            </a:r>
          </a:p>
        </p:txBody>
      </p:sp>
      <p:sp>
        <p:nvSpPr>
          <p:cNvPr id="40969" name="Rectangle 11"/>
          <p:cNvSpPr>
            <a:spLocks noChangeArrowheads="1"/>
          </p:cNvSpPr>
          <p:nvPr/>
        </p:nvSpPr>
        <p:spPr bwMode="auto">
          <a:xfrm>
            <a:off x="6572264" y="3643314"/>
            <a:ext cx="2216150" cy="462307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 dirty="0" err="1"/>
              <a:t>Fosfocreatina</a:t>
            </a:r>
            <a:endParaRPr lang="es-ES_tradnl" sz="2400" b="1" dirty="0"/>
          </a:p>
        </p:txBody>
      </p:sp>
      <p:sp>
        <p:nvSpPr>
          <p:cNvPr id="40970" name="Rectangle 12"/>
          <p:cNvSpPr>
            <a:spLocks noChangeArrowheads="1"/>
          </p:cNvSpPr>
          <p:nvPr/>
        </p:nvSpPr>
        <p:spPr bwMode="auto">
          <a:xfrm>
            <a:off x="6858016" y="4643446"/>
            <a:ext cx="1511300" cy="461963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 dirty="0"/>
              <a:t>Creatina</a:t>
            </a:r>
          </a:p>
        </p:txBody>
      </p:sp>
      <p:sp>
        <p:nvSpPr>
          <p:cNvPr id="40971" name="Rectangle 13"/>
          <p:cNvSpPr>
            <a:spLocks noChangeArrowheads="1"/>
          </p:cNvSpPr>
          <p:nvPr/>
        </p:nvSpPr>
        <p:spPr bwMode="auto">
          <a:xfrm>
            <a:off x="107950" y="1341438"/>
            <a:ext cx="2471738" cy="466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 dirty="0">
                <a:solidFill>
                  <a:srgbClr val="FF0066"/>
                </a:solidFill>
              </a:rPr>
              <a:t>Actividad intensa</a:t>
            </a:r>
          </a:p>
        </p:txBody>
      </p:sp>
      <p:sp>
        <p:nvSpPr>
          <p:cNvPr id="40972" name="Freeform 14"/>
          <p:cNvSpPr>
            <a:spLocks/>
          </p:cNvSpPr>
          <p:nvPr/>
        </p:nvSpPr>
        <p:spPr bwMode="auto">
          <a:xfrm>
            <a:off x="3500430" y="2428867"/>
            <a:ext cx="2733683" cy="685807"/>
          </a:xfrm>
          <a:custGeom>
            <a:avLst/>
            <a:gdLst>
              <a:gd name="T0" fmla="*/ 0 w 1376"/>
              <a:gd name="T1" fmla="*/ 0 h 528"/>
              <a:gd name="T2" fmla="*/ 2147483647 w 1376"/>
              <a:gd name="T3" fmla="*/ 2147483647 h 528"/>
              <a:gd name="T4" fmla="*/ 2147483647 w 1376"/>
              <a:gd name="T5" fmla="*/ 2147483647 h 528"/>
              <a:gd name="T6" fmla="*/ 2147483647 w 1376"/>
              <a:gd name="T7" fmla="*/ 2147483647 h 528"/>
              <a:gd name="T8" fmla="*/ 2147483647 w 1376"/>
              <a:gd name="T9" fmla="*/ 2147483647 h 528"/>
              <a:gd name="T10" fmla="*/ 2147483647 w 1376"/>
              <a:gd name="T11" fmla="*/ 2147483647 h 528"/>
              <a:gd name="T12" fmla="*/ 2147483647 w 1376"/>
              <a:gd name="T13" fmla="*/ 2147483647 h 528"/>
              <a:gd name="T14" fmla="*/ 2147483647 w 1376"/>
              <a:gd name="T15" fmla="*/ 2147483647 h 528"/>
              <a:gd name="T16" fmla="*/ 2147483647 w 1376"/>
              <a:gd name="T17" fmla="*/ 2147483647 h 528"/>
              <a:gd name="T18" fmla="*/ 2147483647 w 1376"/>
              <a:gd name="T19" fmla="*/ 2147483647 h 528"/>
              <a:gd name="T20" fmla="*/ 2147483647 w 1376"/>
              <a:gd name="T21" fmla="*/ 2147483647 h 528"/>
              <a:gd name="T22" fmla="*/ 2147483647 w 1376"/>
              <a:gd name="T23" fmla="*/ 2147483647 h 528"/>
              <a:gd name="T24" fmla="*/ 2147483647 w 1376"/>
              <a:gd name="T25" fmla="*/ 2147483647 h 528"/>
              <a:gd name="T26" fmla="*/ 2147483647 w 1376"/>
              <a:gd name="T27" fmla="*/ 2147483647 h 528"/>
              <a:gd name="T28" fmla="*/ 2147483647 w 1376"/>
              <a:gd name="T29" fmla="*/ 2147483647 h 528"/>
              <a:gd name="T30" fmla="*/ 2147483647 w 1376"/>
              <a:gd name="T31" fmla="*/ 2147483647 h 528"/>
              <a:gd name="T32" fmla="*/ 2147483647 w 1376"/>
              <a:gd name="T33" fmla="*/ 2147483647 h 528"/>
              <a:gd name="T34" fmla="*/ 2147483647 w 1376"/>
              <a:gd name="T35" fmla="*/ 2147483647 h 528"/>
              <a:gd name="T36" fmla="*/ 2147483647 w 1376"/>
              <a:gd name="T37" fmla="*/ 2147483647 h 528"/>
              <a:gd name="T38" fmla="*/ 2147483647 w 1376"/>
              <a:gd name="T39" fmla="*/ 2147483647 h 528"/>
              <a:gd name="T40" fmla="*/ 2147483647 w 1376"/>
              <a:gd name="T41" fmla="*/ 2147483647 h 528"/>
              <a:gd name="T42" fmla="*/ 2147483647 w 1376"/>
              <a:gd name="T43" fmla="*/ 2147483647 h 528"/>
              <a:gd name="T44" fmla="*/ 2147483647 w 1376"/>
              <a:gd name="T45" fmla="*/ 2147483647 h 528"/>
              <a:gd name="T46" fmla="*/ 2147483647 w 1376"/>
              <a:gd name="T47" fmla="*/ 2147483647 h 528"/>
              <a:gd name="T48" fmla="*/ 2147483647 w 1376"/>
              <a:gd name="T49" fmla="*/ 2147483647 h 528"/>
              <a:gd name="T50" fmla="*/ 2147483647 w 1376"/>
              <a:gd name="T51" fmla="*/ 2147483647 h 528"/>
              <a:gd name="T52" fmla="*/ 2147483647 w 1376"/>
              <a:gd name="T53" fmla="*/ 2147483647 h 528"/>
              <a:gd name="T54" fmla="*/ 2147483647 w 1376"/>
              <a:gd name="T55" fmla="*/ 2147483647 h 528"/>
              <a:gd name="T56" fmla="*/ 2147483647 w 1376"/>
              <a:gd name="T57" fmla="*/ 2147483647 h 528"/>
              <a:gd name="T58" fmla="*/ 2147483647 w 1376"/>
              <a:gd name="T59" fmla="*/ 2147483647 h 528"/>
              <a:gd name="T60" fmla="*/ 2147483647 w 1376"/>
              <a:gd name="T61" fmla="*/ 2147483647 h 528"/>
              <a:gd name="T62" fmla="*/ 2147483647 w 1376"/>
              <a:gd name="T63" fmla="*/ 2147483647 h 528"/>
              <a:gd name="T64" fmla="*/ 2147483647 w 1376"/>
              <a:gd name="T65" fmla="*/ 0 h 528"/>
              <a:gd name="T66" fmla="*/ 2147483647 w 1376"/>
              <a:gd name="T67" fmla="*/ 2147483647 h 528"/>
              <a:gd name="T68" fmla="*/ 2147483647 w 1376"/>
              <a:gd name="T69" fmla="*/ 2147483647 h 528"/>
              <a:gd name="T70" fmla="*/ 2147483647 w 1376"/>
              <a:gd name="T71" fmla="*/ 2147483647 h 528"/>
              <a:gd name="T72" fmla="*/ 2147483647 w 1376"/>
              <a:gd name="T73" fmla="*/ 2147483647 h 528"/>
              <a:gd name="T74" fmla="*/ 2147483647 w 1376"/>
              <a:gd name="T75" fmla="*/ 2147483647 h 528"/>
              <a:gd name="T76" fmla="*/ 2147483647 w 1376"/>
              <a:gd name="T77" fmla="*/ 2147483647 h 528"/>
              <a:gd name="T78" fmla="*/ 2147483647 w 1376"/>
              <a:gd name="T79" fmla="*/ 2147483647 h 528"/>
              <a:gd name="T80" fmla="*/ 2147483647 w 1376"/>
              <a:gd name="T81" fmla="*/ 2147483647 h 528"/>
              <a:gd name="T82" fmla="*/ 2147483647 w 1376"/>
              <a:gd name="T83" fmla="*/ 2147483647 h 528"/>
              <a:gd name="T84" fmla="*/ 2147483647 w 1376"/>
              <a:gd name="T85" fmla="*/ 2147483647 h 528"/>
              <a:gd name="T86" fmla="*/ 2147483647 w 1376"/>
              <a:gd name="T87" fmla="*/ 2147483647 h 528"/>
              <a:gd name="T88" fmla="*/ 2147483647 w 1376"/>
              <a:gd name="T89" fmla="*/ 2147483647 h 528"/>
              <a:gd name="T90" fmla="*/ 2147483647 w 1376"/>
              <a:gd name="T91" fmla="*/ 2147483647 h 528"/>
              <a:gd name="T92" fmla="*/ 2147483647 w 1376"/>
              <a:gd name="T93" fmla="*/ 2147483647 h 528"/>
              <a:gd name="T94" fmla="*/ 2147483647 w 1376"/>
              <a:gd name="T95" fmla="*/ 2147483647 h 528"/>
              <a:gd name="T96" fmla="*/ 2147483647 w 1376"/>
              <a:gd name="T97" fmla="*/ 2147483647 h 528"/>
              <a:gd name="T98" fmla="*/ 2147483647 w 1376"/>
              <a:gd name="T99" fmla="*/ 2147483647 h 528"/>
              <a:gd name="T100" fmla="*/ 2147483647 w 1376"/>
              <a:gd name="T101" fmla="*/ 2147483647 h 528"/>
              <a:gd name="T102" fmla="*/ 2147483647 w 1376"/>
              <a:gd name="T103" fmla="*/ 2147483647 h 528"/>
              <a:gd name="T104" fmla="*/ 2147483647 w 1376"/>
              <a:gd name="T105" fmla="*/ 2147483647 h 528"/>
              <a:gd name="T106" fmla="*/ 2147483647 w 1376"/>
              <a:gd name="T107" fmla="*/ 2147483647 h 528"/>
              <a:gd name="T108" fmla="*/ 2147483647 w 1376"/>
              <a:gd name="T109" fmla="*/ 2147483647 h 528"/>
              <a:gd name="T110" fmla="*/ 2147483647 w 1376"/>
              <a:gd name="T111" fmla="*/ 2147483647 h 528"/>
              <a:gd name="T112" fmla="*/ 2147483647 w 1376"/>
              <a:gd name="T113" fmla="*/ 2147483647 h 528"/>
              <a:gd name="T114" fmla="*/ 2147483647 w 1376"/>
              <a:gd name="T115" fmla="*/ 2147483647 h 528"/>
              <a:gd name="T116" fmla="*/ 2147483647 w 1376"/>
              <a:gd name="T117" fmla="*/ 2147483647 h 528"/>
              <a:gd name="T118" fmla="*/ 2147483647 w 1376"/>
              <a:gd name="T119" fmla="*/ 0 h 52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376"/>
              <a:gd name="T181" fmla="*/ 0 h 528"/>
              <a:gd name="T182" fmla="*/ 1376 w 1376"/>
              <a:gd name="T183" fmla="*/ 528 h 52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376" h="528">
                <a:moveTo>
                  <a:pt x="0" y="0"/>
                </a:moveTo>
                <a:lnTo>
                  <a:pt x="3" y="53"/>
                </a:lnTo>
                <a:lnTo>
                  <a:pt x="12" y="106"/>
                </a:lnTo>
                <a:lnTo>
                  <a:pt x="26" y="156"/>
                </a:lnTo>
                <a:lnTo>
                  <a:pt x="45" y="205"/>
                </a:lnTo>
                <a:lnTo>
                  <a:pt x="69" y="251"/>
                </a:lnTo>
                <a:lnTo>
                  <a:pt x="97" y="294"/>
                </a:lnTo>
                <a:lnTo>
                  <a:pt x="130" y="335"/>
                </a:lnTo>
                <a:lnTo>
                  <a:pt x="167" y="372"/>
                </a:lnTo>
                <a:lnTo>
                  <a:pt x="207" y="407"/>
                </a:lnTo>
                <a:lnTo>
                  <a:pt x="250" y="437"/>
                </a:lnTo>
                <a:lnTo>
                  <a:pt x="297" y="463"/>
                </a:lnTo>
                <a:lnTo>
                  <a:pt x="346" y="486"/>
                </a:lnTo>
                <a:lnTo>
                  <a:pt x="399" y="503"/>
                </a:lnTo>
                <a:lnTo>
                  <a:pt x="453" y="517"/>
                </a:lnTo>
                <a:lnTo>
                  <a:pt x="509" y="524"/>
                </a:lnTo>
                <a:lnTo>
                  <a:pt x="568" y="527"/>
                </a:lnTo>
                <a:lnTo>
                  <a:pt x="686" y="527"/>
                </a:lnTo>
                <a:lnTo>
                  <a:pt x="734" y="525"/>
                </a:lnTo>
                <a:lnTo>
                  <a:pt x="781" y="519"/>
                </a:lnTo>
                <a:lnTo>
                  <a:pt x="828" y="510"/>
                </a:lnTo>
                <a:lnTo>
                  <a:pt x="873" y="498"/>
                </a:lnTo>
                <a:lnTo>
                  <a:pt x="916" y="482"/>
                </a:lnTo>
                <a:lnTo>
                  <a:pt x="957" y="463"/>
                </a:lnTo>
                <a:lnTo>
                  <a:pt x="1035" y="415"/>
                </a:lnTo>
                <a:lnTo>
                  <a:pt x="1103" y="357"/>
                </a:lnTo>
                <a:lnTo>
                  <a:pt x="1160" y="289"/>
                </a:lnTo>
                <a:lnTo>
                  <a:pt x="1184" y="251"/>
                </a:lnTo>
                <a:lnTo>
                  <a:pt x="1205" y="212"/>
                </a:lnTo>
                <a:lnTo>
                  <a:pt x="1223" y="171"/>
                </a:lnTo>
                <a:lnTo>
                  <a:pt x="1236" y="127"/>
                </a:lnTo>
                <a:lnTo>
                  <a:pt x="1375" y="127"/>
                </a:lnTo>
                <a:lnTo>
                  <a:pt x="1194" y="0"/>
                </a:lnTo>
                <a:lnTo>
                  <a:pt x="978" y="127"/>
                </a:lnTo>
                <a:lnTo>
                  <a:pt x="1118" y="127"/>
                </a:lnTo>
                <a:lnTo>
                  <a:pt x="1089" y="205"/>
                </a:lnTo>
                <a:lnTo>
                  <a:pt x="1050" y="277"/>
                </a:lnTo>
                <a:lnTo>
                  <a:pt x="999" y="342"/>
                </a:lnTo>
                <a:lnTo>
                  <a:pt x="939" y="398"/>
                </a:lnTo>
                <a:lnTo>
                  <a:pt x="871" y="445"/>
                </a:lnTo>
                <a:lnTo>
                  <a:pt x="795" y="483"/>
                </a:lnTo>
                <a:lnTo>
                  <a:pt x="713" y="509"/>
                </a:lnTo>
                <a:lnTo>
                  <a:pt x="627" y="524"/>
                </a:lnTo>
                <a:lnTo>
                  <a:pt x="626" y="524"/>
                </a:lnTo>
                <a:lnTo>
                  <a:pt x="573" y="517"/>
                </a:lnTo>
                <a:lnTo>
                  <a:pt x="522" y="505"/>
                </a:lnTo>
                <a:lnTo>
                  <a:pt x="472" y="488"/>
                </a:lnTo>
                <a:lnTo>
                  <a:pt x="426" y="468"/>
                </a:lnTo>
                <a:lnTo>
                  <a:pt x="381" y="444"/>
                </a:lnTo>
                <a:lnTo>
                  <a:pt x="339" y="417"/>
                </a:lnTo>
                <a:lnTo>
                  <a:pt x="300" y="386"/>
                </a:lnTo>
                <a:lnTo>
                  <a:pt x="264" y="353"/>
                </a:lnTo>
                <a:lnTo>
                  <a:pt x="232" y="316"/>
                </a:lnTo>
                <a:lnTo>
                  <a:pt x="203" y="277"/>
                </a:lnTo>
                <a:lnTo>
                  <a:pt x="179" y="235"/>
                </a:lnTo>
                <a:lnTo>
                  <a:pt x="158" y="191"/>
                </a:lnTo>
                <a:lnTo>
                  <a:pt x="141" y="146"/>
                </a:lnTo>
                <a:lnTo>
                  <a:pt x="129" y="99"/>
                </a:lnTo>
                <a:lnTo>
                  <a:pt x="121" y="50"/>
                </a:lnTo>
                <a:lnTo>
                  <a:pt x="119" y="0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PE"/>
          </a:p>
        </p:txBody>
      </p:sp>
      <p:sp>
        <p:nvSpPr>
          <p:cNvPr id="40973" name="Freeform 15"/>
          <p:cNvSpPr>
            <a:spLocks/>
          </p:cNvSpPr>
          <p:nvPr/>
        </p:nvSpPr>
        <p:spPr bwMode="auto">
          <a:xfrm>
            <a:off x="3328988" y="3124200"/>
            <a:ext cx="2697162" cy="915988"/>
          </a:xfrm>
          <a:custGeom>
            <a:avLst/>
            <a:gdLst>
              <a:gd name="T0" fmla="*/ 2147483647 w 1286"/>
              <a:gd name="T1" fmla="*/ 2147483647 h 577"/>
              <a:gd name="T2" fmla="*/ 2147483647 w 1286"/>
              <a:gd name="T3" fmla="*/ 2147483647 h 577"/>
              <a:gd name="T4" fmla="*/ 2147483647 w 1286"/>
              <a:gd name="T5" fmla="*/ 2147483647 h 577"/>
              <a:gd name="T6" fmla="*/ 2147483647 w 1286"/>
              <a:gd name="T7" fmla="*/ 2147483647 h 577"/>
              <a:gd name="T8" fmla="*/ 2147483647 w 1286"/>
              <a:gd name="T9" fmla="*/ 2147483647 h 577"/>
              <a:gd name="T10" fmla="*/ 2147483647 w 1286"/>
              <a:gd name="T11" fmla="*/ 2147483647 h 577"/>
              <a:gd name="T12" fmla="*/ 2147483647 w 1286"/>
              <a:gd name="T13" fmla="*/ 2147483647 h 577"/>
              <a:gd name="T14" fmla="*/ 2147483647 w 1286"/>
              <a:gd name="T15" fmla="*/ 2147483647 h 577"/>
              <a:gd name="T16" fmla="*/ 2147483647 w 1286"/>
              <a:gd name="T17" fmla="*/ 0 h 577"/>
              <a:gd name="T18" fmla="*/ 2147483647 w 1286"/>
              <a:gd name="T19" fmla="*/ 2147483647 h 577"/>
              <a:gd name="T20" fmla="*/ 2147483647 w 1286"/>
              <a:gd name="T21" fmla="*/ 2147483647 h 577"/>
              <a:gd name="T22" fmla="*/ 2147483647 w 1286"/>
              <a:gd name="T23" fmla="*/ 2147483647 h 577"/>
              <a:gd name="T24" fmla="*/ 2147483647 w 1286"/>
              <a:gd name="T25" fmla="*/ 2147483647 h 577"/>
              <a:gd name="T26" fmla="*/ 2147483647 w 1286"/>
              <a:gd name="T27" fmla="*/ 2147483647 h 577"/>
              <a:gd name="T28" fmla="*/ 2147483647 w 1286"/>
              <a:gd name="T29" fmla="*/ 2147483647 h 577"/>
              <a:gd name="T30" fmla="*/ 2147483647 w 1286"/>
              <a:gd name="T31" fmla="*/ 2147483647 h 577"/>
              <a:gd name="T32" fmla="*/ 2147483647 w 1286"/>
              <a:gd name="T33" fmla="*/ 2147483647 h 577"/>
              <a:gd name="T34" fmla="*/ 2147483647 w 1286"/>
              <a:gd name="T35" fmla="*/ 2147483647 h 577"/>
              <a:gd name="T36" fmla="*/ 2147483647 w 1286"/>
              <a:gd name="T37" fmla="*/ 2147483647 h 577"/>
              <a:gd name="T38" fmla="*/ 2147483647 w 1286"/>
              <a:gd name="T39" fmla="*/ 2147483647 h 577"/>
              <a:gd name="T40" fmla="*/ 2147483647 w 1286"/>
              <a:gd name="T41" fmla="*/ 2147483647 h 577"/>
              <a:gd name="T42" fmla="*/ 2147483647 w 1286"/>
              <a:gd name="T43" fmla="*/ 2147483647 h 577"/>
              <a:gd name="T44" fmla="*/ 2147483647 w 1286"/>
              <a:gd name="T45" fmla="*/ 2147483647 h 577"/>
              <a:gd name="T46" fmla="*/ 2147483647 w 1286"/>
              <a:gd name="T47" fmla="*/ 2147483647 h 577"/>
              <a:gd name="T48" fmla="*/ 2147483647 w 1286"/>
              <a:gd name="T49" fmla="*/ 2147483647 h 577"/>
              <a:gd name="T50" fmla="*/ 2147483647 w 1286"/>
              <a:gd name="T51" fmla="*/ 2147483647 h 577"/>
              <a:gd name="T52" fmla="*/ 2147483647 w 1286"/>
              <a:gd name="T53" fmla="*/ 2147483647 h 577"/>
              <a:gd name="T54" fmla="*/ 2147483647 w 1286"/>
              <a:gd name="T55" fmla="*/ 2147483647 h 577"/>
              <a:gd name="T56" fmla="*/ 2147483647 w 1286"/>
              <a:gd name="T57" fmla="*/ 2147483647 h 577"/>
              <a:gd name="T58" fmla="*/ 2147483647 w 1286"/>
              <a:gd name="T59" fmla="*/ 2147483647 h 577"/>
              <a:gd name="T60" fmla="*/ 2147483647 w 1286"/>
              <a:gd name="T61" fmla="*/ 2147483647 h 577"/>
              <a:gd name="T62" fmla="*/ 2147483647 w 1286"/>
              <a:gd name="T63" fmla="*/ 2147483647 h 577"/>
              <a:gd name="T64" fmla="*/ 2147483647 w 1286"/>
              <a:gd name="T65" fmla="*/ 2147483647 h 57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286"/>
              <a:gd name="T100" fmla="*/ 0 h 577"/>
              <a:gd name="T101" fmla="*/ 1286 w 1286"/>
              <a:gd name="T102" fmla="*/ 577 h 57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286" h="577">
                <a:moveTo>
                  <a:pt x="0" y="576"/>
                </a:moveTo>
                <a:lnTo>
                  <a:pt x="3" y="517"/>
                </a:lnTo>
                <a:lnTo>
                  <a:pt x="11" y="460"/>
                </a:lnTo>
                <a:lnTo>
                  <a:pt x="23" y="405"/>
                </a:lnTo>
                <a:lnTo>
                  <a:pt x="41" y="352"/>
                </a:lnTo>
                <a:lnTo>
                  <a:pt x="63" y="302"/>
                </a:lnTo>
                <a:lnTo>
                  <a:pt x="89" y="254"/>
                </a:lnTo>
                <a:lnTo>
                  <a:pt x="119" y="210"/>
                </a:lnTo>
                <a:lnTo>
                  <a:pt x="152" y="169"/>
                </a:lnTo>
                <a:lnTo>
                  <a:pt x="189" y="132"/>
                </a:lnTo>
                <a:lnTo>
                  <a:pt x="229" y="98"/>
                </a:lnTo>
                <a:lnTo>
                  <a:pt x="272" y="69"/>
                </a:lnTo>
                <a:lnTo>
                  <a:pt x="317" y="45"/>
                </a:lnTo>
                <a:lnTo>
                  <a:pt x="365" y="26"/>
                </a:lnTo>
                <a:lnTo>
                  <a:pt x="414" y="12"/>
                </a:lnTo>
                <a:lnTo>
                  <a:pt x="466" y="3"/>
                </a:lnTo>
                <a:lnTo>
                  <a:pt x="519" y="0"/>
                </a:lnTo>
                <a:lnTo>
                  <a:pt x="593" y="0"/>
                </a:lnTo>
                <a:lnTo>
                  <a:pt x="639" y="2"/>
                </a:lnTo>
                <a:lnTo>
                  <a:pt x="683" y="9"/>
                </a:lnTo>
                <a:lnTo>
                  <a:pt x="727" y="20"/>
                </a:lnTo>
                <a:lnTo>
                  <a:pt x="769" y="34"/>
                </a:lnTo>
                <a:lnTo>
                  <a:pt x="810" y="53"/>
                </a:lnTo>
                <a:lnTo>
                  <a:pt x="848" y="74"/>
                </a:lnTo>
                <a:lnTo>
                  <a:pt x="885" y="100"/>
                </a:lnTo>
                <a:lnTo>
                  <a:pt x="920" y="129"/>
                </a:lnTo>
                <a:lnTo>
                  <a:pt x="952" y="160"/>
                </a:lnTo>
                <a:lnTo>
                  <a:pt x="983" y="195"/>
                </a:lnTo>
                <a:lnTo>
                  <a:pt x="1035" y="273"/>
                </a:lnTo>
                <a:lnTo>
                  <a:pt x="1056" y="316"/>
                </a:lnTo>
                <a:lnTo>
                  <a:pt x="1075" y="360"/>
                </a:lnTo>
                <a:lnTo>
                  <a:pt x="1090" y="408"/>
                </a:lnTo>
                <a:lnTo>
                  <a:pt x="1101" y="456"/>
                </a:lnTo>
                <a:lnTo>
                  <a:pt x="1285" y="456"/>
                </a:lnTo>
                <a:lnTo>
                  <a:pt x="1076" y="576"/>
                </a:lnTo>
                <a:lnTo>
                  <a:pt x="844" y="456"/>
                </a:lnTo>
                <a:lnTo>
                  <a:pt x="1027" y="456"/>
                </a:lnTo>
                <a:lnTo>
                  <a:pt x="1017" y="410"/>
                </a:lnTo>
                <a:lnTo>
                  <a:pt x="1003" y="365"/>
                </a:lnTo>
                <a:lnTo>
                  <a:pt x="966" y="282"/>
                </a:lnTo>
                <a:lnTo>
                  <a:pt x="918" y="207"/>
                </a:lnTo>
                <a:lnTo>
                  <a:pt x="860" y="142"/>
                </a:lnTo>
                <a:lnTo>
                  <a:pt x="794" y="87"/>
                </a:lnTo>
                <a:lnTo>
                  <a:pt x="758" y="65"/>
                </a:lnTo>
                <a:lnTo>
                  <a:pt x="720" y="45"/>
                </a:lnTo>
                <a:lnTo>
                  <a:pt x="681" y="29"/>
                </a:lnTo>
                <a:lnTo>
                  <a:pt x="641" y="16"/>
                </a:lnTo>
                <a:lnTo>
                  <a:pt x="599" y="7"/>
                </a:lnTo>
                <a:lnTo>
                  <a:pt x="556" y="2"/>
                </a:lnTo>
                <a:lnTo>
                  <a:pt x="506" y="8"/>
                </a:lnTo>
                <a:lnTo>
                  <a:pt x="458" y="20"/>
                </a:lnTo>
                <a:lnTo>
                  <a:pt x="411" y="37"/>
                </a:lnTo>
                <a:lnTo>
                  <a:pt x="366" y="58"/>
                </a:lnTo>
                <a:lnTo>
                  <a:pt x="324" y="83"/>
                </a:lnTo>
                <a:lnTo>
                  <a:pt x="284" y="113"/>
                </a:lnTo>
                <a:lnTo>
                  <a:pt x="247" y="147"/>
                </a:lnTo>
                <a:lnTo>
                  <a:pt x="214" y="184"/>
                </a:lnTo>
                <a:lnTo>
                  <a:pt x="183" y="224"/>
                </a:lnTo>
                <a:lnTo>
                  <a:pt x="155" y="267"/>
                </a:lnTo>
                <a:lnTo>
                  <a:pt x="131" y="314"/>
                </a:lnTo>
                <a:lnTo>
                  <a:pt x="111" y="362"/>
                </a:lnTo>
                <a:lnTo>
                  <a:pt x="95" y="413"/>
                </a:lnTo>
                <a:lnTo>
                  <a:pt x="84" y="466"/>
                </a:lnTo>
                <a:lnTo>
                  <a:pt x="77" y="520"/>
                </a:lnTo>
                <a:lnTo>
                  <a:pt x="74" y="576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PE"/>
          </a:p>
        </p:txBody>
      </p:sp>
      <p:sp>
        <p:nvSpPr>
          <p:cNvPr id="14352" name="Line 16"/>
          <p:cNvSpPr>
            <a:spLocks noChangeShapeType="1"/>
          </p:cNvSpPr>
          <p:nvPr/>
        </p:nvSpPr>
        <p:spPr bwMode="auto">
          <a:xfrm>
            <a:off x="2593975" y="3141663"/>
            <a:ext cx="3827463" cy="1587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0975" name="Line 17"/>
          <p:cNvSpPr>
            <a:spLocks noChangeShapeType="1"/>
          </p:cNvSpPr>
          <p:nvPr/>
        </p:nvSpPr>
        <p:spPr bwMode="auto">
          <a:xfrm>
            <a:off x="7643834" y="4214818"/>
            <a:ext cx="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0976" name="Oval 18"/>
          <p:cNvSpPr>
            <a:spLocks noChangeArrowheads="1"/>
          </p:cNvSpPr>
          <p:nvPr/>
        </p:nvSpPr>
        <p:spPr bwMode="auto">
          <a:xfrm>
            <a:off x="7858148" y="4143380"/>
            <a:ext cx="717550" cy="390525"/>
          </a:xfrm>
          <a:prstGeom prst="ellipse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6038" rIns="90488" bIns="46038" anchor="ctr"/>
          <a:lstStyle/>
          <a:p>
            <a:pPr algn="ctr"/>
            <a:r>
              <a:rPr lang="es-ES_tradnl" sz="2400" dirty="0"/>
              <a:t>ATP</a:t>
            </a:r>
          </a:p>
        </p:txBody>
      </p:sp>
      <p:sp>
        <p:nvSpPr>
          <p:cNvPr id="40977" name="AutoShape 19"/>
          <p:cNvSpPr>
            <a:spLocks noChangeArrowheads="1"/>
          </p:cNvSpPr>
          <p:nvPr/>
        </p:nvSpPr>
        <p:spPr bwMode="auto">
          <a:xfrm>
            <a:off x="7643834" y="4214818"/>
            <a:ext cx="214312" cy="238125"/>
          </a:xfrm>
          <a:prstGeom prst="rightArrow">
            <a:avLst>
              <a:gd name="adj1" fmla="val 50000"/>
              <a:gd name="adj2" fmla="val 25009"/>
            </a:avLst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40978" name="Freeform 20"/>
          <p:cNvSpPr>
            <a:spLocks/>
          </p:cNvSpPr>
          <p:nvPr/>
        </p:nvSpPr>
        <p:spPr bwMode="auto">
          <a:xfrm>
            <a:off x="3573463" y="4660900"/>
            <a:ext cx="2251075" cy="611188"/>
          </a:xfrm>
          <a:custGeom>
            <a:avLst/>
            <a:gdLst>
              <a:gd name="T0" fmla="*/ 2147483647 w 1073"/>
              <a:gd name="T1" fmla="*/ 2147483647 h 385"/>
              <a:gd name="T2" fmla="*/ 2147483647 w 1073"/>
              <a:gd name="T3" fmla="*/ 2147483647 h 385"/>
              <a:gd name="T4" fmla="*/ 2147483647 w 1073"/>
              <a:gd name="T5" fmla="*/ 2147483647 h 385"/>
              <a:gd name="T6" fmla="*/ 2147483647 w 1073"/>
              <a:gd name="T7" fmla="*/ 2147483647 h 385"/>
              <a:gd name="T8" fmla="*/ 2147483647 w 1073"/>
              <a:gd name="T9" fmla="*/ 2147483647 h 385"/>
              <a:gd name="T10" fmla="*/ 2147483647 w 1073"/>
              <a:gd name="T11" fmla="*/ 2147483647 h 385"/>
              <a:gd name="T12" fmla="*/ 2147483647 w 1073"/>
              <a:gd name="T13" fmla="*/ 2147483647 h 385"/>
              <a:gd name="T14" fmla="*/ 2147483647 w 1073"/>
              <a:gd name="T15" fmla="*/ 2147483647 h 385"/>
              <a:gd name="T16" fmla="*/ 2147483647 w 1073"/>
              <a:gd name="T17" fmla="*/ 2147483647 h 385"/>
              <a:gd name="T18" fmla="*/ 2147483647 w 1073"/>
              <a:gd name="T19" fmla="*/ 2147483647 h 385"/>
              <a:gd name="T20" fmla="*/ 2147483647 w 1073"/>
              <a:gd name="T21" fmla="*/ 2147483647 h 385"/>
              <a:gd name="T22" fmla="*/ 2147483647 w 1073"/>
              <a:gd name="T23" fmla="*/ 2147483647 h 385"/>
              <a:gd name="T24" fmla="*/ 2147483647 w 1073"/>
              <a:gd name="T25" fmla="*/ 2147483647 h 385"/>
              <a:gd name="T26" fmla="*/ 2147483647 w 1073"/>
              <a:gd name="T27" fmla="*/ 2147483647 h 385"/>
              <a:gd name="T28" fmla="*/ 2147483647 w 1073"/>
              <a:gd name="T29" fmla="*/ 2147483647 h 385"/>
              <a:gd name="T30" fmla="*/ 2147483647 w 1073"/>
              <a:gd name="T31" fmla="*/ 2147483647 h 385"/>
              <a:gd name="T32" fmla="*/ 2147483647 w 1073"/>
              <a:gd name="T33" fmla="*/ 2147483647 h 385"/>
              <a:gd name="T34" fmla="*/ 2147483647 w 1073"/>
              <a:gd name="T35" fmla="*/ 2147483647 h 385"/>
              <a:gd name="T36" fmla="*/ 2147483647 w 1073"/>
              <a:gd name="T37" fmla="*/ 2147483647 h 385"/>
              <a:gd name="T38" fmla="*/ 2147483647 w 1073"/>
              <a:gd name="T39" fmla="*/ 2147483647 h 385"/>
              <a:gd name="T40" fmla="*/ 2147483647 w 1073"/>
              <a:gd name="T41" fmla="*/ 2147483647 h 385"/>
              <a:gd name="T42" fmla="*/ 2147483647 w 1073"/>
              <a:gd name="T43" fmla="*/ 2147483647 h 385"/>
              <a:gd name="T44" fmla="*/ 2147483647 w 1073"/>
              <a:gd name="T45" fmla="*/ 2147483647 h 385"/>
              <a:gd name="T46" fmla="*/ 2147483647 w 1073"/>
              <a:gd name="T47" fmla="*/ 2147483647 h 385"/>
              <a:gd name="T48" fmla="*/ 2147483647 w 1073"/>
              <a:gd name="T49" fmla="*/ 2147483647 h 385"/>
              <a:gd name="T50" fmla="*/ 2147483647 w 1073"/>
              <a:gd name="T51" fmla="*/ 2147483647 h 385"/>
              <a:gd name="T52" fmla="*/ 2147483647 w 1073"/>
              <a:gd name="T53" fmla="*/ 2147483647 h 385"/>
              <a:gd name="T54" fmla="*/ 2147483647 w 1073"/>
              <a:gd name="T55" fmla="*/ 2147483647 h 385"/>
              <a:gd name="T56" fmla="*/ 2147483647 w 1073"/>
              <a:gd name="T57" fmla="*/ 2147483647 h 385"/>
              <a:gd name="T58" fmla="*/ 2147483647 w 1073"/>
              <a:gd name="T59" fmla="*/ 2147483647 h 385"/>
              <a:gd name="T60" fmla="*/ 2147483647 w 1073"/>
              <a:gd name="T61" fmla="*/ 2147483647 h 385"/>
              <a:gd name="T62" fmla="*/ 2147483647 w 1073"/>
              <a:gd name="T63" fmla="*/ 2147483647 h 385"/>
              <a:gd name="T64" fmla="*/ 0 w 1073"/>
              <a:gd name="T65" fmla="*/ 0 h 38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073"/>
              <a:gd name="T100" fmla="*/ 0 h 385"/>
              <a:gd name="T101" fmla="*/ 1073 w 1073"/>
              <a:gd name="T102" fmla="*/ 385 h 385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073" h="385">
                <a:moveTo>
                  <a:pt x="1072" y="24"/>
                </a:moveTo>
                <a:lnTo>
                  <a:pt x="1061" y="42"/>
                </a:lnTo>
                <a:lnTo>
                  <a:pt x="1046" y="66"/>
                </a:lnTo>
                <a:lnTo>
                  <a:pt x="1030" y="96"/>
                </a:lnTo>
                <a:lnTo>
                  <a:pt x="1011" y="128"/>
                </a:lnTo>
                <a:lnTo>
                  <a:pt x="989" y="161"/>
                </a:lnTo>
                <a:lnTo>
                  <a:pt x="964" y="193"/>
                </a:lnTo>
                <a:lnTo>
                  <a:pt x="935" y="223"/>
                </a:lnTo>
                <a:lnTo>
                  <a:pt x="904" y="248"/>
                </a:lnTo>
                <a:lnTo>
                  <a:pt x="869" y="271"/>
                </a:lnTo>
                <a:lnTo>
                  <a:pt x="828" y="294"/>
                </a:lnTo>
                <a:lnTo>
                  <a:pt x="783" y="316"/>
                </a:lnTo>
                <a:lnTo>
                  <a:pt x="736" y="337"/>
                </a:lnTo>
                <a:lnTo>
                  <a:pt x="688" y="355"/>
                </a:lnTo>
                <a:lnTo>
                  <a:pt x="639" y="369"/>
                </a:lnTo>
                <a:lnTo>
                  <a:pt x="591" y="379"/>
                </a:lnTo>
                <a:lnTo>
                  <a:pt x="544" y="384"/>
                </a:lnTo>
                <a:lnTo>
                  <a:pt x="498" y="384"/>
                </a:lnTo>
                <a:lnTo>
                  <a:pt x="450" y="379"/>
                </a:lnTo>
                <a:lnTo>
                  <a:pt x="402" y="370"/>
                </a:lnTo>
                <a:lnTo>
                  <a:pt x="354" y="358"/>
                </a:lnTo>
                <a:lnTo>
                  <a:pt x="306" y="343"/>
                </a:lnTo>
                <a:lnTo>
                  <a:pt x="262" y="324"/>
                </a:lnTo>
                <a:lnTo>
                  <a:pt x="221" y="303"/>
                </a:lnTo>
                <a:lnTo>
                  <a:pt x="184" y="280"/>
                </a:lnTo>
                <a:lnTo>
                  <a:pt x="152" y="252"/>
                </a:lnTo>
                <a:lnTo>
                  <a:pt x="122" y="217"/>
                </a:lnTo>
                <a:lnTo>
                  <a:pt x="96" y="179"/>
                </a:lnTo>
                <a:lnTo>
                  <a:pt x="72" y="138"/>
                </a:lnTo>
                <a:lnTo>
                  <a:pt x="51" y="97"/>
                </a:lnTo>
                <a:lnTo>
                  <a:pt x="32" y="59"/>
                </a:lnTo>
                <a:lnTo>
                  <a:pt x="15" y="26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FF33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PE"/>
          </a:p>
        </p:txBody>
      </p:sp>
      <p:sp>
        <p:nvSpPr>
          <p:cNvPr id="40981" name="Line 23"/>
          <p:cNvSpPr>
            <a:spLocks noChangeShapeType="1"/>
          </p:cNvSpPr>
          <p:nvPr/>
        </p:nvSpPr>
        <p:spPr bwMode="auto">
          <a:xfrm flipH="1">
            <a:off x="3357553" y="5572140"/>
            <a:ext cx="649285" cy="4571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0982" name="Rectangle 24"/>
          <p:cNvSpPr>
            <a:spLocks noChangeArrowheads="1"/>
          </p:cNvSpPr>
          <p:nvPr/>
        </p:nvSpPr>
        <p:spPr bwMode="auto">
          <a:xfrm>
            <a:off x="34925" y="4786322"/>
            <a:ext cx="3251191" cy="18165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600" b="1" dirty="0" smtClean="0"/>
              <a:t>HÍGADO:</a:t>
            </a:r>
          </a:p>
          <a:p>
            <a:pPr>
              <a:spcBef>
                <a:spcPct val="50000"/>
              </a:spcBef>
            </a:pPr>
            <a:r>
              <a:rPr lang="es-ES_tradnl" sz="1600" dirty="0" smtClean="0"/>
              <a:t>-</a:t>
            </a:r>
            <a:r>
              <a:rPr lang="es-ES_tradnl" sz="1600" b="1" dirty="0" smtClean="0"/>
              <a:t>CICLO </a:t>
            </a:r>
            <a:r>
              <a:rPr lang="es-ES_tradnl" sz="1600" b="1" dirty="0"/>
              <a:t>DE </a:t>
            </a:r>
            <a:r>
              <a:rPr lang="es-ES_tradnl" sz="1600" b="1" dirty="0" smtClean="0"/>
              <a:t>CORI (</a:t>
            </a:r>
            <a:r>
              <a:rPr lang="es-ES_tradnl" sz="1600" b="1" dirty="0" err="1" smtClean="0"/>
              <a:t>Glu</a:t>
            </a:r>
            <a:r>
              <a:rPr lang="es-ES_tradnl" sz="1600" b="1" dirty="0" smtClean="0"/>
              <a:t>-Lactato)</a:t>
            </a:r>
            <a:endParaRPr lang="es-ES_tradnl" sz="1600" b="1" dirty="0"/>
          </a:p>
          <a:p>
            <a:pPr>
              <a:spcBef>
                <a:spcPct val="50000"/>
              </a:spcBef>
              <a:buFontTx/>
              <a:buChar char="-"/>
            </a:pPr>
            <a:r>
              <a:rPr lang="es-ES_tradnl" sz="1600" b="1" dirty="0" smtClean="0"/>
              <a:t>CICLO </a:t>
            </a:r>
            <a:r>
              <a:rPr lang="es-ES_tradnl" sz="1600" b="1" dirty="0" err="1" smtClean="0"/>
              <a:t>Glu</a:t>
            </a:r>
            <a:r>
              <a:rPr lang="es-ES_tradnl" sz="1600" b="1" dirty="0" smtClean="0"/>
              <a:t>-Ala</a:t>
            </a:r>
          </a:p>
          <a:p>
            <a:pPr algn="ctr">
              <a:spcBef>
                <a:spcPct val="50000"/>
              </a:spcBef>
            </a:pPr>
            <a:r>
              <a:rPr lang="es-ES_tradnl" sz="1600" b="1" dirty="0" smtClean="0"/>
              <a:t>REPONEN </a:t>
            </a:r>
          </a:p>
          <a:p>
            <a:pPr algn="ctr">
              <a:spcBef>
                <a:spcPct val="50000"/>
              </a:spcBef>
            </a:pPr>
            <a:r>
              <a:rPr lang="es-ES_tradnl" sz="1600" b="1" dirty="0" smtClean="0"/>
              <a:t>Glucosa al Musculo</a:t>
            </a:r>
            <a:endParaRPr lang="es-ES_tradnl" sz="1600" b="1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2714620"/>
            <a:ext cx="3527425" cy="461962"/>
          </a:xfrm>
          <a:prstGeom prst="rect">
            <a:avLst/>
          </a:prstGeom>
          <a:solidFill>
            <a:srgbClr val="F6CFCE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 dirty="0">
                <a:solidFill>
                  <a:srgbClr val="0000CC"/>
                </a:solidFill>
              </a:rPr>
              <a:t>Actividad ligera o reposo</a:t>
            </a: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6443663" y="2852738"/>
            <a:ext cx="1006475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400" b="1"/>
              <a:t>CO</a:t>
            </a:r>
            <a:r>
              <a:rPr lang="es-ES_tradnl" sz="2400" b="1" baseline="-25000"/>
              <a:t>2</a:t>
            </a:r>
          </a:p>
        </p:txBody>
      </p:sp>
      <p:sp>
        <p:nvSpPr>
          <p:cNvPr id="27" name="8 CuadroTexto"/>
          <p:cNvSpPr txBox="1">
            <a:spLocks noChangeArrowheads="1"/>
          </p:cNvSpPr>
          <p:nvPr/>
        </p:nvSpPr>
        <p:spPr bwMode="auto">
          <a:xfrm>
            <a:off x="6715140" y="3429000"/>
            <a:ext cx="1997075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altLang="es-AR" b="1" dirty="0"/>
              <a:t>Combustible de reserva</a:t>
            </a:r>
            <a:endParaRPr lang="es-AR" altLang="es-AR" b="1" dirty="0"/>
          </a:p>
        </p:txBody>
      </p:sp>
      <p:sp>
        <p:nvSpPr>
          <p:cNvPr id="28" name="Rectángulo 21"/>
          <p:cNvSpPr>
            <a:spLocks noChangeArrowheads="1"/>
          </p:cNvSpPr>
          <p:nvPr/>
        </p:nvSpPr>
        <p:spPr bwMode="auto">
          <a:xfrm>
            <a:off x="5286380" y="1571612"/>
            <a:ext cx="2214578" cy="308419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AR" b="1" i="1" dirty="0">
                <a:solidFill>
                  <a:srgbClr val="FF0000"/>
                </a:solidFill>
              </a:rPr>
              <a:t>Glicólisis </a:t>
            </a:r>
            <a:r>
              <a:rPr lang="es-ES_tradnl" altLang="es-AR" b="1" i="1" dirty="0" smtClean="0">
                <a:solidFill>
                  <a:srgbClr val="FF0000"/>
                </a:solidFill>
              </a:rPr>
              <a:t>anaeróbica</a:t>
            </a:r>
            <a:endParaRPr lang="es-ES_tradnl" altLang="es-AR" b="1" i="1" dirty="0">
              <a:solidFill>
                <a:srgbClr val="FF0000"/>
              </a:solidFill>
            </a:endParaRPr>
          </a:p>
        </p:txBody>
      </p:sp>
      <p:sp>
        <p:nvSpPr>
          <p:cNvPr id="29" name="Line 22"/>
          <p:cNvSpPr>
            <a:spLocks noChangeShapeType="1"/>
          </p:cNvSpPr>
          <p:nvPr/>
        </p:nvSpPr>
        <p:spPr bwMode="auto">
          <a:xfrm>
            <a:off x="6484953" y="2143116"/>
            <a:ext cx="301625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" name="6 CuadroTexto"/>
          <p:cNvSpPr txBox="1">
            <a:spLocks noChangeArrowheads="1"/>
          </p:cNvSpPr>
          <p:nvPr/>
        </p:nvSpPr>
        <p:spPr bwMode="auto">
          <a:xfrm>
            <a:off x="3357554" y="6215082"/>
            <a:ext cx="278050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AR" altLang="es-AR" b="1" dirty="0"/>
              <a:t>Para </a:t>
            </a:r>
            <a:r>
              <a:rPr lang="es-AR" altLang="es-AR" b="1" u="sng" dirty="0"/>
              <a:t>Actividad media</a:t>
            </a:r>
            <a:r>
              <a:rPr lang="es-AR" altLang="es-AR" b="1" dirty="0"/>
              <a:t> </a:t>
            </a:r>
            <a:r>
              <a:rPr lang="es-AR" altLang="es-AR" b="1" dirty="0" smtClean="0"/>
              <a:t> </a:t>
            </a:r>
            <a:endParaRPr lang="es-AR" altLang="es-AR" b="1" dirty="0" smtClean="0"/>
          </a:p>
          <a:p>
            <a:pPr algn="ctr"/>
            <a:r>
              <a:rPr lang="es-AR" altLang="es-AR" b="1" dirty="0" smtClean="0">
                <a:sym typeface="Wingdings" pitchFamily="2" charset="2"/>
              </a:rPr>
              <a:t> </a:t>
            </a:r>
            <a:r>
              <a:rPr lang="es-AR" altLang="es-AR" b="1" dirty="0">
                <a:sym typeface="Wingdings" pitchFamily="2" charset="2"/>
              </a:rPr>
              <a:t>ATP de </a:t>
            </a:r>
            <a:r>
              <a:rPr lang="es-AR" altLang="es-AR" b="1" dirty="0" err="1" smtClean="0">
                <a:sym typeface="Wingdings" pitchFamily="2" charset="2"/>
              </a:rPr>
              <a:t>fosforilación</a:t>
            </a:r>
            <a:r>
              <a:rPr lang="es-AR" altLang="es-AR" b="1" dirty="0" smtClean="0">
                <a:sym typeface="Wingdings" pitchFamily="2" charset="2"/>
              </a:rPr>
              <a:t> </a:t>
            </a:r>
            <a:r>
              <a:rPr lang="es-AR" altLang="es-AR" b="1" dirty="0" err="1">
                <a:sym typeface="Wingdings" pitchFamily="2" charset="2"/>
              </a:rPr>
              <a:t>oxidativa</a:t>
            </a:r>
            <a:endParaRPr lang="es-AR" altLang="es-AR" b="1" dirty="0"/>
          </a:p>
        </p:txBody>
      </p:sp>
      <p:sp>
        <p:nvSpPr>
          <p:cNvPr id="32" name="Rectangle 2"/>
          <p:cNvSpPr txBox="1">
            <a:spLocks noChangeArrowheads="1"/>
          </p:cNvSpPr>
          <p:nvPr/>
        </p:nvSpPr>
        <p:spPr>
          <a:xfrm>
            <a:off x="285720" y="-24"/>
            <a:ext cx="8642350" cy="857256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MÚSCULO</a:t>
            </a:r>
            <a: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: selección del combustible </a:t>
            </a:r>
            <a: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s-ES_tradnl" sz="3200" b="1" i="0" u="none" strike="noStrike" kern="1200" cap="none" spc="0" normalizeH="0" baseline="0" noProof="0" dirty="0" smtClean="0">
              <a:ln>
                <a:noFill/>
              </a:ln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3" name="Rectángulo 21"/>
          <p:cNvSpPr>
            <a:spLocks noChangeArrowheads="1"/>
          </p:cNvSpPr>
          <p:nvPr/>
        </p:nvSpPr>
        <p:spPr bwMode="auto">
          <a:xfrm>
            <a:off x="5429256" y="3214686"/>
            <a:ext cx="1571636" cy="308419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AR" b="1" i="1" dirty="0" smtClean="0">
                <a:solidFill>
                  <a:srgbClr val="0000CC"/>
                </a:solidFill>
              </a:rPr>
              <a:t>Ciclo de </a:t>
            </a:r>
            <a:r>
              <a:rPr lang="es-ES_tradnl" altLang="es-AR" b="1" i="1" dirty="0" err="1" smtClean="0">
                <a:solidFill>
                  <a:srgbClr val="0000CC"/>
                </a:solidFill>
              </a:rPr>
              <a:t>Krebs</a:t>
            </a:r>
            <a:endParaRPr lang="es-ES_tradnl" altLang="es-AR" b="1" i="1" dirty="0">
              <a:solidFill>
                <a:srgbClr val="0000CC"/>
              </a:solidFill>
            </a:endParaRPr>
          </a:p>
        </p:txBody>
      </p:sp>
      <p:sp>
        <p:nvSpPr>
          <p:cNvPr id="34" name="Rectángulo 21"/>
          <p:cNvSpPr>
            <a:spLocks noChangeArrowheads="1"/>
          </p:cNvSpPr>
          <p:nvPr/>
        </p:nvSpPr>
        <p:spPr bwMode="auto">
          <a:xfrm>
            <a:off x="6215042" y="5786454"/>
            <a:ext cx="2928958" cy="101630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AR" b="1" dirty="0" smtClean="0">
                <a:solidFill>
                  <a:srgbClr val="0000CC"/>
                </a:solidFill>
              </a:rPr>
              <a:t>Velocidad de formación de </a:t>
            </a:r>
            <a:r>
              <a:rPr lang="es-ES_tradnl" altLang="es-AR" sz="1600" b="1" dirty="0" smtClean="0">
                <a:solidFill>
                  <a:srgbClr val="0000CC"/>
                </a:solidFill>
              </a:rPr>
              <a:t>ATP</a:t>
            </a:r>
            <a:r>
              <a:rPr lang="es-ES_tradnl" altLang="es-AR" sz="1600" b="1" dirty="0" smtClean="0">
                <a:solidFill>
                  <a:srgbClr val="0000CC"/>
                </a:solidFill>
              </a:rPr>
              <a:t> </a:t>
            </a:r>
            <a:r>
              <a:rPr lang="es-ES_tradnl" altLang="es-AR" sz="1600" b="1" dirty="0" smtClean="0"/>
              <a:t>Creatina -fosfato&gt;&gt;&gt; </a:t>
            </a:r>
            <a:r>
              <a:rPr lang="es-ES_tradnl" altLang="es-AR" sz="1600" b="1" dirty="0" smtClean="0"/>
              <a:t>Glicólisis</a:t>
            </a:r>
            <a:r>
              <a:rPr lang="es-ES_tradnl" altLang="es-AR" b="1" dirty="0" smtClean="0"/>
              <a:t> </a:t>
            </a:r>
            <a:r>
              <a:rPr lang="es-ES_tradnl" altLang="es-AR" b="1" dirty="0"/>
              <a:t>anaeróbica </a:t>
            </a:r>
            <a:r>
              <a:rPr lang="es-ES_tradnl" altLang="es-AR" b="1" dirty="0" smtClean="0"/>
              <a:t>&gt;&gt;&gt; </a:t>
            </a:r>
            <a:r>
              <a:rPr lang="es-ES_tradnl" altLang="es-AR" b="1" dirty="0"/>
              <a:t>C. </a:t>
            </a:r>
            <a:r>
              <a:rPr lang="es-ES_tradnl" altLang="es-AR" b="1" dirty="0" err="1" smtClean="0"/>
              <a:t>Krebs</a:t>
            </a:r>
            <a:r>
              <a:rPr lang="es-ES_tradnl" altLang="es-AR" b="1" dirty="0" smtClean="0"/>
              <a:t> y </a:t>
            </a:r>
            <a:r>
              <a:rPr lang="es-ES_tradnl" altLang="es-AR" b="1" dirty="0" err="1" smtClean="0"/>
              <a:t>fosf</a:t>
            </a:r>
            <a:r>
              <a:rPr lang="es-ES_tradnl" altLang="es-AR" b="1" dirty="0" smtClean="0"/>
              <a:t>. </a:t>
            </a:r>
            <a:r>
              <a:rPr lang="es-ES_tradnl" altLang="es-AR" b="1" dirty="0" err="1" smtClean="0"/>
              <a:t>oxidativa</a:t>
            </a:r>
            <a:endParaRPr lang="es-ES_tradnl" altLang="es-AR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nimBg="1"/>
      <p:bldP spid="14352" grpId="0" animBg="1"/>
      <p:bldP spid="14339" grpId="0" animBg="1"/>
      <p:bldP spid="14343" grpId="0"/>
      <p:bldP spid="3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1000100" y="2143116"/>
            <a:ext cx="2552700" cy="463550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 dirty="0"/>
              <a:t>Cuerpos cetónicos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5286380" y="2428868"/>
            <a:ext cx="715962" cy="4623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r>
              <a:rPr lang="es-ES_tradnl" sz="2400"/>
              <a:t>CO</a:t>
            </a:r>
            <a:r>
              <a:rPr lang="es-ES_tradnl" sz="2400" baseline="-25000"/>
              <a:t>2</a:t>
            </a: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2143108" y="2714620"/>
            <a:ext cx="1246188" cy="4699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/>
              <a:t>Glucosa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2744788" y="3887788"/>
            <a:ext cx="1266825" cy="469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/>
              <a:t>ADP+Pi</a:t>
            </a: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5292725" y="3933825"/>
            <a:ext cx="806450" cy="469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sz="2400" b="1" dirty="0">
                <a:solidFill>
                  <a:srgbClr val="FF0000"/>
                </a:solidFill>
              </a:rPr>
              <a:t>ATP</a:t>
            </a: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2946436" y="5000636"/>
            <a:ext cx="6697662" cy="101630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buFontTx/>
              <a:buChar char="-"/>
            </a:pPr>
            <a:r>
              <a:rPr lang="es-ES_tradnl" sz="2000" b="1" dirty="0" smtClean="0"/>
              <a:t>Transporte </a:t>
            </a:r>
            <a:r>
              <a:rPr lang="es-ES_tradnl" sz="2000" b="1" dirty="0" err="1" smtClean="0"/>
              <a:t>electrogénico</a:t>
            </a:r>
            <a:endParaRPr lang="es-ES_tradnl" sz="2000" b="1" dirty="0" smtClean="0"/>
          </a:p>
          <a:p>
            <a:r>
              <a:rPr lang="es-ES_tradnl" sz="2000" b="1" dirty="0" smtClean="0"/>
              <a:t> </a:t>
            </a:r>
            <a:r>
              <a:rPr lang="es-ES_tradnl" sz="2000" b="1" dirty="0"/>
              <a:t>por la </a:t>
            </a:r>
            <a:r>
              <a:rPr lang="es-ES_tradnl" sz="2000" b="1" dirty="0" err="1"/>
              <a:t>Na</a:t>
            </a:r>
            <a:r>
              <a:rPr lang="es-ES_tradnl" sz="2000" b="1" baseline="30000" dirty="0"/>
              <a:t>+ </a:t>
            </a:r>
            <a:r>
              <a:rPr lang="es-ES_tradnl" sz="2000" b="1" dirty="0"/>
              <a:t>K</a:t>
            </a:r>
            <a:r>
              <a:rPr lang="es-ES_tradnl" sz="2000" b="1" baseline="30000" dirty="0"/>
              <a:t>+</a:t>
            </a:r>
            <a:r>
              <a:rPr lang="es-ES_tradnl" sz="2000" b="1" dirty="0"/>
              <a:t> </a:t>
            </a:r>
            <a:r>
              <a:rPr lang="es-ES_tradnl" sz="2000" b="1" dirty="0" err="1"/>
              <a:t>ATPasa</a:t>
            </a:r>
            <a:endParaRPr lang="es-ES_tradnl" sz="2000" b="1" dirty="0"/>
          </a:p>
          <a:p>
            <a:r>
              <a:rPr lang="es-ES_tradnl" sz="2000" b="1" dirty="0"/>
              <a:t>- Metabolismo celular</a:t>
            </a:r>
          </a:p>
        </p:txBody>
      </p:sp>
      <p:sp>
        <p:nvSpPr>
          <p:cNvPr id="41993" name="Freeform 9"/>
          <p:cNvSpPr>
            <a:spLocks/>
          </p:cNvSpPr>
          <p:nvPr/>
        </p:nvSpPr>
        <p:spPr bwMode="auto">
          <a:xfrm>
            <a:off x="3429000" y="2889250"/>
            <a:ext cx="2124075" cy="611188"/>
          </a:xfrm>
          <a:custGeom>
            <a:avLst/>
            <a:gdLst>
              <a:gd name="T0" fmla="*/ 0 w 1338"/>
              <a:gd name="T1" fmla="*/ 0 h 385"/>
              <a:gd name="T2" fmla="*/ 2147483647 w 1338"/>
              <a:gd name="T3" fmla="*/ 2147483647 h 385"/>
              <a:gd name="T4" fmla="*/ 2147483647 w 1338"/>
              <a:gd name="T5" fmla="*/ 2147483647 h 385"/>
              <a:gd name="T6" fmla="*/ 2147483647 w 1338"/>
              <a:gd name="T7" fmla="*/ 2147483647 h 385"/>
              <a:gd name="T8" fmla="*/ 2147483647 w 1338"/>
              <a:gd name="T9" fmla="*/ 2147483647 h 385"/>
              <a:gd name="T10" fmla="*/ 2147483647 w 1338"/>
              <a:gd name="T11" fmla="*/ 2147483647 h 385"/>
              <a:gd name="T12" fmla="*/ 2147483647 w 1338"/>
              <a:gd name="T13" fmla="*/ 2147483647 h 385"/>
              <a:gd name="T14" fmla="*/ 2147483647 w 1338"/>
              <a:gd name="T15" fmla="*/ 2147483647 h 385"/>
              <a:gd name="T16" fmla="*/ 2147483647 w 1338"/>
              <a:gd name="T17" fmla="*/ 2147483647 h 385"/>
              <a:gd name="T18" fmla="*/ 2147483647 w 1338"/>
              <a:gd name="T19" fmla="*/ 2147483647 h 385"/>
              <a:gd name="T20" fmla="*/ 2147483647 w 1338"/>
              <a:gd name="T21" fmla="*/ 2147483647 h 385"/>
              <a:gd name="T22" fmla="*/ 2147483647 w 1338"/>
              <a:gd name="T23" fmla="*/ 2147483647 h 385"/>
              <a:gd name="T24" fmla="*/ 2147483647 w 1338"/>
              <a:gd name="T25" fmla="*/ 2147483647 h 385"/>
              <a:gd name="T26" fmla="*/ 2147483647 w 1338"/>
              <a:gd name="T27" fmla="*/ 2147483647 h 385"/>
              <a:gd name="T28" fmla="*/ 2147483647 w 1338"/>
              <a:gd name="T29" fmla="*/ 2147483647 h 385"/>
              <a:gd name="T30" fmla="*/ 2147483647 w 1338"/>
              <a:gd name="T31" fmla="*/ 2147483647 h 385"/>
              <a:gd name="T32" fmla="*/ 2147483647 w 1338"/>
              <a:gd name="T33" fmla="*/ 2147483647 h 385"/>
              <a:gd name="T34" fmla="*/ 2147483647 w 1338"/>
              <a:gd name="T35" fmla="*/ 2147483647 h 385"/>
              <a:gd name="T36" fmla="*/ 2147483647 w 1338"/>
              <a:gd name="T37" fmla="*/ 2147483647 h 385"/>
              <a:gd name="T38" fmla="*/ 2147483647 w 1338"/>
              <a:gd name="T39" fmla="*/ 2147483647 h 385"/>
              <a:gd name="T40" fmla="*/ 2147483647 w 1338"/>
              <a:gd name="T41" fmla="*/ 2147483647 h 385"/>
              <a:gd name="T42" fmla="*/ 2147483647 w 1338"/>
              <a:gd name="T43" fmla="*/ 2147483647 h 385"/>
              <a:gd name="T44" fmla="*/ 2147483647 w 1338"/>
              <a:gd name="T45" fmla="*/ 2147483647 h 385"/>
              <a:gd name="T46" fmla="*/ 2147483647 w 1338"/>
              <a:gd name="T47" fmla="*/ 2147483647 h 385"/>
              <a:gd name="T48" fmla="*/ 2147483647 w 1338"/>
              <a:gd name="T49" fmla="*/ 2147483647 h 385"/>
              <a:gd name="T50" fmla="*/ 2147483647 w 1338"/>
              <a:gd name="T51" fmla="*/ 2147483647 h 385"/>
              <a:gd name="T52" fmla="*/ 2147483647 w 1338"/>
              <a:gd name="T53" fmla="*/ 2147483647 h 385"/>
              <a:gd name="T54" fmla="*/ 2147483647 w 1338"/>
              <a:gd name="T55" fmla="*/ 2147483647 h 385"/>
              <a:gd name="T56" fmla="*/ 2147483647 w 1338"/>
              <a:gd name="T57" fmla="*/ 0 h 385"/>
              <a:gd name="T58" fmla="*/ 2147483647 w 1338"/>
              <a:gd name="T59" fmla="*/ 2147483647 h 385"/>
              <a:gd name="T60" fmla="*/ 2147483647 w 1338"/>
              <a:gd name="T61" fmla="*/ 2147483647 h 385"/>
              <a:gd name="T62" fmla="*/ 2147483647 w 1338"/>
              <a:gd name="T63" fmla="*/ 2147483647 h 385"/>
              <a:gd name="T64" fmla="*/ 2147483647 w 1338"/>
              <a:gd name="T65" fmla="*/ 2147483647 h 385"/>
              <a:gd name="T66" fmla="*/ 2147483647 w 1338"/>
              <a:gd name="T67" fmla="*/ 2147483647 h 385"/>
              <a:gd name="T68" fmla="*/ 2147483647 w 1338"/>
              <a:gd name="T69" fmla="*/ 2147483647 h 385"/>
              <a:gd name="T70" fmla="*/ 2147483647 w 1338"/>
              <a:gd name="T71" fmla="*/ 2147483647 h 385"/>
              <a:gd name="T72" fmla="*/ 2147483647 w 1338"/>
              <a:gd name="T73" fmla="*/ 2147483647 h 385"/>
              <a:gd name="T74" fmla="*/ 2147483647 w 1338"/>
              <a:gd name="T75" fmla="*/ 2147483647 h 385"/>
              <a:gd name="T76" fmla="*/ 2147483647 w 1338"/>
              <a:gd name="T77" fmla="*/ 2147483647 h 385"/>
              <a:gd name="T78" fmla="*/ 2147483647 w 1338"/>
              <a:gd name="T79" fmla="*/ 2147483647 h 385"/>
              <a:gd name="T80" fmla="*/ 2147483647 w 1338"/>
              <a:gd name="T81" fmla="*/ 2147483647 h 385"/>
              <a:gd name="T82" fmla="*/ 2147483647 w 1338"/>
              <a:gd name="T83" fmla="*/ 2147483647 h 385"/>
              <a:gd name="T84" fmla="*/ 2147483647 w 1338"/>
              <a:gd name="T85" fmla="*/ 2147483647 h 385"/>
              <a:gd name="T86" fmla="*/ 2147483647 w 1338"/>
              <a:gd name="T87" fmla="*/ 2147483647 h 385"/>
              <a:gd name="T88" fmla="*/ 2147483647 w 1338"/>
              <a:gd name="T89" fmla="*/ 2147483647 h 385"/>
              <a:gd name="T90" fmla="*/ 2147483647 w 1338"/>
              <a:gd name="T91" fmla="*/ 2147483647 h 385"/>
              <a:gd name="T92" fmla="*/ 2147483647 w 1338"/>
              <a:gd name="T93" fmla="*/ 2147483647 h 385"/>
              <a:gd name="T94" fmla="*/ 2147483647 w 1338"/>
              <a:gd name="T95" fmla="*/ 2147483647 h 385"/>
              <a:gd name="T96" fmla="*/ 2147483647 w 1338"/>
              <a:gd name="T97" fmla="*/ 2147483647 h 385"/>
              <a:gd name="T98" fmla="*/ 2147483647 w 1338"/>
              <a:gd name="T99" fmla="*/ 2147483647 h 385"/>
              <a:gd name="T100" fmla="*/ 2147483647 w 1338"/>
              <a:gd name="T101" fmla="*/ 2147483647 h 385"/>
              <a:gd name="T102" fmla="*/ 2147483647 w 1338"/>
              <a:gd name="T103" fmla="*/ 0 h 38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338"/>
              <a:gd name="T157" fmla="*/ 0 h 385"/>
              <a:gd name="T158" fmla="*/ 1338 w 1338"/>
              <a:gd name="T159" fmla="*/ 385 h 385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338" h="385">
                <a:moveTo>
                  <a:pt x="0" y="0"/>
                </a:moveTo>
                <a:lnTo>
                  <a:pt x="3" y="39"/>
                </a:lnTo>
                <a:lnTo>
                  <a:pt x="12" y="78"/>
                </a:lnTo>
                <a:lnTo>
                  <a:pt x="25" y="115"/>
                </a:lnTo>
                <a:lnTo>
                  <a:pt x="43" y="150"/>
                </a:lnTo>
                <a:lnTo>
                  <a:pt x="66" y="183"/>
                </a:lnTo>
                <a:lnTo>
                  <a:pt x="94" y="215"/>
                </a:lnTo>
                <a:lnTo>
                  <a:pt x="126" y="245"/>
                </a:lnTo>
                <a:lnTo>
                  <a:pt x="161" y="272"/>
                </a:lnTo>
                <a:lnTo>
                  <a:pt x="199" y="296"/>
                </a:lnTo>
                <a:lnTo>
                  <a:pt x="242" y="319"/>
                </a:lnTo>
                <a:lnTo>
                  <a:pt x="287" y="338"/>
                </a:lnTo>
                <a:lnTo>
                  <a:pt x="335" y="354"/>
                </a:lnTo>
                <a:lnTo>
                  <a:pt x="385" y="367"/>
                </a:lnTo>
                <a:lnTo>
                  <a:pt x="437" y="376"/>
                </a:lnTo>
                <a:lnTo>
                  <a:pt x="491" y="382"/>
                </a:lnTo>
                <a:lnTo>
                  <a:pt x="547" y="384"/>
                </a:lnTo>
                <a:lnTo>
                  <a:pt x="706" y="384"/>
                </a:lnTo>
                <a:lnTo>
                  <a:pt x="783" y="380"/>
                </a:lnTo>
                <a:lnTo>
                  <a:pt x="858" y="369"/>
                </a:lnTo>
                <a:lnTo>
                  <a:pt x="929" y="350"/>
                </a:lnTo>
                <a:lnTo>
                  <a:pt x="996" y="326"/>
                </a:lnTo>
                <a:lnTo>
                  <a:pt x="1057" y="294"/>
                </a:lnTo>
                <a:lnTo>
                  <a:pt x="1112" y="257"/>
                </a:lnTo>
                <a:lnTo>
                  <a:pt x="1159" y="215"/>
                </a:lnTo>
                <a:lnTo>
                  <a:pt x="1198" y="168"/>
                </a:lnTo>
                <a:lnTo>
                  <a:pt x="1337" y="168"/>
                </a:lnTo>
                <a:lnTo>
                  <a:pt x="1174" y="0"/>
                </a:lnTo>
                <a:lnTo>
                  <a:pt x="900" y="168"/>
                </a:lnTo>
                <a:lnTo>
                  <a:pt x="1039" y="168"/>
                </a:lnTo>
                <a:lnTo>
                  <a:pt x="1006" y="209"/>
                </a:lnTo>
                <a:lnTo>
                  <a:pt x="967" y="247"/>
                </a:lnTo>
                <a:lnTo>
                  <a:pt x="921" y="280"/>
                </a:lnTo>
                <a:lnTo>
                  <a:pt x="870" y="310"/>
                </a:lnTo>
                <a:lnTo>
                  <a:pt x="815" y="335"/>
                </a:lnTo>
                <a:lnTo>
                  <a:pt x="756" y="355"/>
                </a:lnTo>
                <a:lnTo>
                  <a:pt x="692" y="371"/>
                </a:lnTo>
                <a:lnTo>
                  <a:pt x="627" y="380"/>
                </a:lnTo>
                <a:lnTo>
                  <a:pt x="529" y="364"/>
                </a:lnTo>
                <a:lnTo>
                  <a:pt x="441" y="336"/>
                </a:lnTo>
                <a:lnTo>
                  <a:pt x="361" y="298"/>
                </a:lnTo>
                <a:lnTo>
                  <a:pt x="292" y="252"/>
                </a:lnTo>
                <a:lnTo>
                  <a:pt x="262" y="225"/>
                </a:lnTo>
                <a:lnTo>
                  <a:pt x="236" y="197"/>
                </a:lnTo>
                <a:lnTo>
                  <a:pt x="213" y="167"/>
                </a:lnTo>
                <a:lnTo>
                  <a:pt x="194" y="136"/>
                </a:lnTo>
                <a:lnTo>
                  <a:pt x="179" y="103"/>
                </a:lnTo>
                <a:lnTo>
                  <a:pt x="168" y="70"/>
                </a:lnTo>
                <a:lnTo>
                  <a:pt x="161" y="36"/>
                </a:lnTo>
                <a:lnTo>
                  <a:pt x="159" y="0"/>
                </a:lnTo>
              </a:path>
            </a:pathLst>
          </a:custGeom>
          <a:solidFill>
            <a:srgbClr val="0000CC"/>
          </a:solidFill>
          <a:ln w="12700" cap="rnd">
            <a:solidFill>
              <a:srgbClr val="0000CC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PE"/>
          </a:p>
        </p:txBody>
      </p:sp>
      <p:sp>
        <p:nvSpPr>
          <p:cNvPr id="41994" name="Freeform 10"/>
          <p:cNvSpPr>
            <a:spLocks/>
          </p:cNvSpPr>
          <p:nvPr/>
        </p:nvSpPr>
        <p:spPr bwMode="auto">
          <a:xfrm>
            <a:off x="3571868" y="3500438"/>
            <a:ext cx="2090738" cy="458788"/>
          </a:xfrm>
          <a:custGeom>
            <a:avLst/>
            <a:gdLst>
              <a:gd name="T0" fmla="*/ 0 w 1317"/>
              <a:gd name="T1" fmla="*/ 2147483647 h 289"/>
              <a:gd name="T2" fmla="*/ 2147483647 w 1317"/>
              <a:gd name="T3" fmla="*/ 2147483647 h 289"/>
              <a:gd name="T4" fmla="*/ 2147483647 w 1317"/>
              <a:gd name="T5" fmla="*/ 2147483647 h 289"/>
              <a:gd name="T6" fmla="*/ 2147483647 w 1317"/>
              <a:gd name="T7" fmla="*/ 2147483647 h 289"/>
              <a:gd name="T8" fmla="*/ 2147483647 w 1317"/>
              <a:gd name="T9" fmla="*/ 2147483647 h 289"/>
              <a:gd name="T10" fmla="*/ 2147483647 w 1317"/>
              <a:gd name="T11" fmla="*/ 2147483647 h 289"/>
              <a:gd name="T12" fmla="*/ 2147483647 w 1317"/>
              <a:gd name="T13" fmla="*/ 2147483647 h 289"/>
              <a:gd name="T14" fmla="*/ 2147483647 w 1317"/>
              <a:gd name="T15" fmla="*/ 2147483647 h 289"/>
              <a:gd name="T16" fmla="*/ 2147483647 w 1317"/>
              <a:gd name="T17" fmla="*/ 2147483647 h 289"/>
              <a:gd name="T18" fmla="*/ 2147483647 w 1317"/>
              <a:gd name="T19" fmla="*/ 2147483647 h 289"/>
              <a:gd name="T20" fmla="*/ 2147483647 w 1317"/>
              <a:gd name="T21" fmla="*/ 2147483647 h 289"/>
              <a:gd name="T22" fmla="*/ 2147483647 w 1317"/>
              <a:gd name="T23" fmla="*/ 2147483647 h 289"/>
              <a:gd name="T24" fmla="*/ 2147483647 w 1317"/>
              <a:gd name="T25" fmla="*/ 2147483647 h 289"/>
              <a:gd name="T26" fmla="*/ 2147483647 w 1317"/>
              <a:gd name="T27" fmla="*/ 0 h 289"/>
              <a:gd name="T28" fmla="*/ 2147483647 w 1317"/>
              <a:gd name="T29" fmla="*/ 0 h 289"/>
              <a:gd name="T30" fmla="*/ 2147483647 w 1317"/>
              <a:gd name="T31" fmla="*/ 2147483647 h 289"/>
              <a:gd name="T32" fmla="*/ 2147483647 w 1317"/>
              <a:gd name="T33" fmla="*/ 2147483647 h 289"/>
              <a:gd name="T34" fmla="*/ 2147483647 w 1317"/>
              <a:gd name="T35" fmla="*/ 2147483647 h 289"/>
              <a:gd name="T36" fmla="*/ 2147483647 w 1317"/>
              <a:gd name="T37" fmla="*/ 2147483647 h 289"/>
              <a:gd name="T38" fmla="*/ 2147483647 w 1317"/>
              <a:gd name="T39" fmla="*/ 2147483647 h 289"/>
              <a:gd name="T40" fmla="*/ 2147483647 w 1317"/>
              <a:gd name="T41" fmla="*/ 2147483647 h 289"/>
              <a:gd name="T42" fmla="*/ 2147483647 w 1317"/>
              <a:gd name="T43" fmla="*/ 2147483647 h 289"/>
              <a:gd name="T44" fmla="*/ 2147483647 w 1317"/>
              <a:gd name="T45" fmla="*/ 2147483647 h 289"/>
              <a:gd name="T46" fmla="*/ 2147483647 w 1317"/>
              <a:gd name="T47" fmla="*/ 2147483647 h 289"/>
              <a:gd name="T48" fmla="*/ 2147483647 w 1317"/>
              <a:gd name="T49" fmla="*/ 2147483647 h 289"/>
              <a:gd name="T50" fmla="*/ 2147483647 w 1317"/>
              <a:gd name="T51" fmla="*/ 2147483647 h 289"/>
              <a:gd name="T52" fmla="*/ 2147483647 w 1317"/>
              <a:gd name="T53" fmla="*/ 2147483647 h 289"/>
              <a:gd name="T54" fmla="*/ 2147483647 w 1317"/>
              <a:gd name="T55" fmla="*/ 2147483647 h 289"/>
              <a:gd name="T56" fmla="*/ 2147483647 w 1317"/>
              <a:gd name="T57" fmla="*/ 2147483647 h 289"/>
              <a:gd name="T58" fmla="*/ 2147483647 w 1317"/>
              <a:gd name="T59" fmla="*/ 2147483647 h 289"/>
              <a:gd name="T60" fmla="*/ 2147483647 w 1317"/>
              <a:gd name="T61" fmla="*/ 2147483647 h 289"/>
              <a:gd name="T62" fmla="*/ 2147483647 w 1317"/>
              <a:gd name="T63" fmla="*/ 2147483647 h 289"/>
              <a:gd name="T64" fmla="*/ 2147483647 w 1317"/>
              <a:gd name="T65" fmla="*/ 2147483647 h 289"/>
              <a:gd name="T66" fmla="*/ 2147483647 w 1317"/>
              <a:gd name="T67" fmla="*/ 2147483647 h 289"/>
              <a:gd name="T68" fmla="*/ 2147483647 w 1317"/>
              <a:gd name="T69" fmla="*/ 2147483647 h 289"/>
              <a:gd name="T70" fmla="*/ 2147483647 w 1317"/>
              <a:gd name="T71" fmla="*/ 2147483647 h 289"/>
              <a:gd name="T72" fmla="*/ 2147483647 w 1317"/>
              <a:gd name="T73" fmla="*/ 2147483647 h 289"/>
              <a:gd name="T74" fmla="*/ 2147483647 w 1317"/>
              <a:gd name="T75" fmla="*/ 2147483647 h 289"/>
              <a:gd name="T76" fmla="*/ 2147483647 w 1317"/>
              <a:gd name="T77" fmla="*/ 2147483647 h 289"/>
              <a:gd name="T78" fmla="*/ 2147483647 w 1317"/>
              <a:gd name="T79" fmla="*/ 2147483647 h 289"/>
              <a:gd name="T80" fmla="*/ 2147483647 w 1317"/>
              <a:gd name="T81" fmla="*/ 2147483647 h 289"/>
              <a:gd name="T82" fmla="*/ 2147483647 w 1317"/>
              <a:gd name="T83" fmla="*/ 2147483647 h 289"/>
              <a:gd name="T84" fmla="*/ 2147483647 w 1317"/>
              <a:gd name="T85" fmla="*/ 2147483647 h 289"/>
              <a:gd name="T86" fmla="*/ 2147483647 w 1317"/>
              <a:gd name="T87" fmla="*/ 2147483647 h 289"/>
              <a:gd name="T88" fmla="*/ 2147483647 w 1317"/>
              <a:gd name="T89" fmla="*/ 2147483647 h 289"/>
              <a:gd name="T90" fmla="*/ 2147483647 w 1317"/>
              <a:gd name="T91" fmla="*/ 2147483647 h 289"/>
              <a:gd name="T92" fmla="*/ 2147483647 w 1317"/>
              <a:gd name="T93" fmla="*/ 2147483647 h 28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317"/>
              <a:gd name="T142" fmla="*/ 0 h 289"/>
              <a:gd name="T143" fmla="*/ 1317 w 1317"/>
              <a:gd name="T144" fmla="*/ 289 h 289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317" h="289">
                <a:moveTo>
                  <a:pt x="0" y="288"/>
                </a:moveTo>
                <a:lnTo>
                  <a:pt x="3" y="259"/>
                </a:lnTo>
                <a:lnTo>
                  <a:pt x="10" y="230"/>
                </a:lnTo>
                <a:lnTo>
                  <a:pt x="22" y="203"/>
                </a:lnTo>
                <a:lnTo>
                  <a:pt x="38" y="176"/>
                </a:lnTo>
                <a:lnTo>
                  <a:pt x="59" y="151"/>
                </a:lnTo>
                <a:lnTo>
                  <a:pt x="84" y="127"/>
                </a:lnTo>
                <a:lnTo>
                  <a:pt x="112" y="105"/>
                </a:lnTo>
                <a:lnTo>
                  <a:pt x="144" y="85"/>
                </a:lnTo>
                <a:lnTo>
                  <a:pt x="178" y="66"/>
                </a:lnTo>
                <a:lnTo>
                  <a:pt x="216" y="49"/>
                </a:lnTo>
                <a:lnTo>
                  <a:pt x="300" y="23"/>
                </a:lnTo>
                <a:lnTo>
                  <a:pt x="392" y="6"/>
                </a:lnTo>
                <a:lnTo>
                  <a:pt x="491" y="0"/>
                </a:lnTo>
                <a:lnTo>
                  <a:pt x="680" y="0"/>
                </a:lnTo>
                <a:lnTo>
                  <a:pt x="757" y="4"/>
                </a:lnTo>
                <a:lnTo>
                  <a:pt x="830" y="14"/>
                </a:lnTo>
                <a:lnTo>
                  <a:pt x="900" y="31"/>
                </a:lnTo>
                <a:lnTo>
                  <a:pt x="963" y="53"/>
                </a:lnTo>
                <a:lnTo>
                  <a:pt x="1020" y="81"/>
                </a:lnTo>
                <a:lnTo>
                  <a:pt x="1070" y="114"/>
                </a:lnTo>
                <a:lnTo>
                  <a:pt x="1111" y="151"/>
                </a:lnTo>
                <a:lnTo>
                  <a:pt x="1142" y="192"/>
                </a:lnTo>
                <a:lnTo>
                  <a:pt x="1316" y="192"/>
                </a:lnTo>
                <a:lnTo>
                  <a:pt x="1075" y="288"/>
                </a:lnTo>
                <a:lnTo>
                  <a:pt x="779" y="192"/>
                </a:lnTo>
                <a:lnTo>
                  <a:pt x="953" y="192"/>
                </a:lnTo>
                <a:lnTo>
                  <a:pt x="928" y="157"/>
                </a:lnTo>
                <a:lnTo>
                  <a:pt x="895" y="125"/>
                </a:lnTo>
                <a:lnTo>
                  <a:pt x="856" y="96"/>
                </a:lnTo>
                <a:lnTo>
                  <a:pt x="811" y="70"/>
                </a:lnTo>
                <a:lnTo>
                  <a:pt x="761" y="48"/>
                </a:lnTo>
                <a:lnTo>
                  <a:pt x="706" y="29"/>
                </a:lnTo>
                <a:lnTo>
                  <a:pt x="647" y="15"/>
                </a:lnTo>
                <a:lnTo>
                  <a:pt x="585" y="6"/>
                </a:lnTo>
                <a:lnTo>
                  <a:pt x="502" y="20"/>
                </a:lnTo>
                <a:lnTo>
                  <a:pt x="426" y="42"/>
                </a:lnTo>
                <a:lnTo>
                  <a:pt x="359" y="70"/>
                </a:lnTo>
                <a:lnTo>
                  <a:pt x="302" y="105"/>
                </a:lnTo>
                <a:lnTo>
                  <a:pt x="254" y="145"/>
                </a:lnTo>
                <a:lnTo>
                  <a:pt x="235" y="167"/>
                </a:lnTo>
                <a:lnTo>
                  <a:pt x="220" y="190"/>
                </a:lnTo>
                <a:lnTo>
                  <a:pt x="207" y="214"/>
                </a:lnTo>
                <a:lnTo>
                  <a:pt x="197" y="238"/>
                </a:lnTo>
                <a:lnTo>
                  <a:pt x="192" y="263"/>
                </a:lnTo>
                <a:lnTo>
                  <a:pt x="190" y="288"/>
                </a:lnTo>
              </a:path>
            </a:pathLst>
          </a:custGeom>
          <a:solidFill>
            <a:srgbClr val="0000CC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PE"/>
          </a:p>
        </p:txBody>
      </p:sp>
      <p:sp>
        <p:nvSpPr>
          <p:cNvPr id="41995" name="Freeform 11"/>
          <p:cNvSpPr>
            <a:spLocks/>
          </p:cNvSpPr>
          <p:nvPr/>
        </p:nvSpPr>
        <p:spPr bwMode="auto">
          <a:xfrm>
            <a:off x="3708400" y="4437063"/>
            <a:ext cx="1703388" cy="611187"/>
          </a:xfrm>
          <a:custGeom>
            <a:avLst/>
            <a:gdLst>
              <a:gd name="T0" fmla="*/ 2147483647 w 1073"/>
              <a:gd name="T1" fmla="*/ 2147483647 h 385"/>
              <a:gd name="T2" fmla="*/ 2147483647 w 1073"/>
              <a:gd name="T3" fmla="*/ 2147483647 h 385"/>
              <a:gd name="T4" fmla="*/ 2147483647 w 1073"/>
              <a:gd name="T5" fmla="*/ 2147483647 h 385"/>
              <a:gd name="T6" fmla="*/ 2147483647 w 1073"/>
              <a:gd name="T7" fmla="*/ 2147483647 h 385"/>
              <a:gd name="T8" fmla="*/ 2147483647 w 1073"/>
              <a:gd name="T9" fmla="*/ 2147483647 h 385"/>
              <a:gd name="T10" fmla="*/ 2147483647 w 1073"/>
              <a:gd name="T11" fmla="*/ 2147483647 h 385"/>
              <a:gd name="T12" fmla="*/ 2147483647 w 1073"/>
              <a:gd name="T13" fmla="*/ 2147483647 h 385"/>
              <a:gd name="T14" fmla="*/ 2147483647 w 1073"/>
              <a:gd name="T15" fmla="*/ 2147483647 h 385"/>
              <a:gd name="T16" fmla="*/ 2147483647 w 1073"/>
              <a:gd name="T17" fmla="*/ 2147483647 h 385"/>
              <a:gd name="T18" fmla="*/ 2147483647 w 1073"/>
              <a:gd name="T19" fmla="*/ 2147483647 h 385"/>
              <a:gd name="T20" fmla="*/ 2147483647 w 1073"/>
              <a:gd name="T21" fmla="*/ 2147483647 h 385"/>
              <a:gd name="T22" fmla="*/ 2147483647 w 1073"/>
              <a:gd name="T23" fmla="*/ 2147483647 h 385"/>
              <a:gd name="T24" fmla="*/ 2147483647 w 1073"/>
              <a:gd name="T25" fmla="*/ 2147483647 h 385"/>
              <a:gd name="T26" fmla="*/ 2147483647 w 1073"/>
              <a:gd name="T27" fmla="*/ 2147483647 h 385"/>
              <a:gd name="T28" fmla="*/ 2147483647 w 1073"/>
              <a:gd name="T29" fmla="*/ 2147483647 h 385"/>
              <a:gd name="T30" fmla="*/ 2147483647 w 1073"/>
              <a:gd name="T31" fmla="*/ 2147483647 h 385"/>
              <a:gd name="T32" fmla="*/ 2147483647 w 1073"/>
              <a:gd name="T33" fmla="*/ 2147483647 h 385"/>
              <a:gd name="T34" fmla="*/ 2147483647 w 1073"/>
              <a:gd name="T35" fmla="*/ 2147483647 h 385"/>
              <a:gd name="T36" fmla="*/ 2147483647 w 1073"/>
              <a:gd name="T37" fmla="*/ 2147483647 h 385"/>
              <a:gd name="T38" fmla="*/ 2147483647 w 1073"/>
              <a:gd name="T39" fmla="*/ 2147483647 h 385"/>
              <a:gd name="T40" fmla="*/ 2147483647 w 1073"/>
              <a:gd name="T41" fmla="*/ 2147483647 h 385"/>
              <a:gd name="T42" fmla="*/ 2147483647 w 1073"/>
              <a:gd name="T43" fmla="*/ 2147483647 h 385"/>
              <a:gd name="T44" fmla="*/ 2147483647 w 1073"/>
              <a:gd name="T45" fmla="*/ 2147483647 h 385"/>
              <a:gd name="T46" fmla="*/ 2147483647 w 1073"/>
              <a:gd name="T47" fmla="*/ 2147483647 h 385"/>
              <a:gd name="T48" fmla="*/ 2147483647 w 1073"/>
              <a:gd name="T49" fmla="*/ 2147483647 h 385"/>
              <a:gd name="T50" fmla="*/ 2147483647 w 1073"/>
              <a:gd name="T51" fmla="*/ 2147483647 h 385"/>
              <a:gd name="T52" fmla="*/ 2147483647 w 1073"/>
              <a:gd name="T53" fmla="*/ 2147483647 h 385"/>
              <a:gd name="T54" fmla="*/ 2147483647 w 1073"/>
              <a:gd name="T55" fmla="*/ 2147483647 h 385"/>
              <a:gd name="T56" fmla="*/ 2147483647 w 1073"/>
              <a:gd name="T57" fmla="*/ 2147483647 h 385"/>
              <a:gd name="T58" fmla="*/ 2147483647 w 1073"/>
              <a:gd name="T59" fmla="*/ 2147483647 h 385"/>
              <a:gd name="T60" fmla="*/ 2147483647 w 1073"/>
              <a:gd name="T61" fmla="*/ 2147483647 h 385"/>
              <a:gd name="T62" fmla="*/ 2147483647 w 1073"/>
              <a:gd name="T63" fmla="*/ 2147483647 h 385"/>
              <a:gd name="T64" fmla="*/ 0 w 1073"/>
              <a:gd name="T65" fmla="*/ 0 h 38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073"/>
              <a:gd name="T100" fmla="*/ 0 h 385"/>
              <a:gd name="T101" fmla="*/ 1073 w 1073"/>
              <a:gd name="T102" fmla="*/ 385 h 385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073" h="385">
                <a:moveTo>
                  <a:pt x="1072" y="24"/>
                </a:moveTo>
                <a:lnTo>
                  <a:pt x="1061" y="42"/>
                </a:lnTo>
                <a:lnTo>
                  <a:pt x="1047" y="66"/>
                </a:lnTo>
                <a:lnTo>
                  <a:pt x="1030" y="95"/>
                </a:lnTo>
                <a:lnTo>
                  <a:pt x="1011" y="128"/>
                </a:lnTo>
                <a:lnTo>
                  <a:pt x="989" y="161"/>
                </a:lnTo>
                <a:lnTo>
                  <a:pt x="963" y="193"/>
                </a:lnTo>
                <a:lnTo>
                  <a:pt x="936" y="223"/>
                </a:lnTo>
                <a:lnTo>
                  <a:pt x="904" y="248"/>
                </a:lnTo>
                <a:lnTo>
                  <a:pt x="869" y="271"/>
                </a:lnTo>
                <a:lnTo>
                  <a:pt x="828" y="294"/>
                </a:lnTo>
                <a:lnTo>
                  <a:pt x="783" y="316"/>
                </a:lnTo>
                <a:lnTo>
                  <a:pt x="736" y="337"/>
                </a:lnTo>
                <a:lnTo>
                  <a:pt x="688" y="355"/>
                </a:lnTo>
                <a:lnTo>
                  <a:pt x="639" y="369"/>
                </a:lnTo>
                <a:lnTo>
                  <a:pt x="590" y="380"/>
                </a:lnTo>
                <a:lnTo>
                  <a:pt x="544" y="384"/>
                </a:lnTo>
                <a:lnTo>
                  <a:pt x="498" y="384"/>
                </a:lnTo>
                <a:lnTo>
                  <a:pt x="450" y="379"/>
                </a:lnTo>
                <a:lnTo>
                  <a:pt x="401" y="370"/>
                </a:lnTo>
                <a:lnTo>
                  <a:pt x="353" y="358"/>
                </a:lnTo>
                <a:lnTo>
                  <a:pt x="307" y="342"/>
                </a:lnTo>
                <a:lnTo>
                  <a:pt x="262" y="324"/>
                </a:lnTo>
                <a:lnTo>
                  <a:pt x="221" y="303"/>
                </a:lnTo>
                <a:lnTo>
                  <a:pt x="184" y="280"/>
                </a:lnTo>
                <a:lnTo>
                  <a:pt x="152" y="252"/>
                </a:lnTo>
                <a:lnTo>
                  <a:pt x="122" y="218"/>
                </a:lnTo>
                <a:lnTo>
                  <a:pt x="96" y="179"/>
                </a:lnTo>
                <a:lnTo>
                  <a:pt x="72" y="138"/>
                </a:lnTo>
                <a:lnTo>
                  <a:pt x="51" y="98"/>
                </a:lnTo>
                <a:lnTo>
                  <a:pt x="32" y="59"/>
                </a:lnTo>
                <a:lnTo>
                  <a:pt x="15" y="26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 w="41275" cap="rnd">
            <a:solidFill>
              <a:srgbClr val="FF00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s-PE"/>
          </a:p>
        </p:txBody>
      </p:sp>
      <p:sp>
        <p:nvSpPr>
          <p:cNvPr id="41996" name="Line 12"/>
          <p:cNvSpPr>
            <a:spLocks noChangeShapeType="1"/>
          </p:cNvSpPr>
          <p:nvPr/>
        </p:nvSpPr>
        <p:spPr bwMode="auto">
          <a:xfrm flipV="1">
            <a:off x="1714480" y="3143248"/>
            <a:ext cx="285752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571472" y="3786190"/>
            <a:ext cx="1609725" cy="8350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400" b="1" dirty="0" smtClean="0"/>
              <a:t>DIETA NORMAL</a:t>
            </a:r>
            <a:endParaRPr lang="es-ES_tradnl" sz="2400" b="1" dirty="0"/>
          </a:p>
        </p:txBody>
      </p:sp>
      <p:sp>
        <p:nvSpPr>
          <p:cNvPr id="41998" name="Text Box 14"/>
          <p:cNvSpPr txBox="1">
            <a:spLocks noChangeArrowheads="1"/>
          </p:cNvSpPr>
          <p:nvPr/>
        </p:nvSpPr>
        <p:spPr bwMode="auto">
          <a:xfrm>
            <a:off x="857224" y="1428736"/>
            <a:ext cx="2747952" cy="400110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 u="sng" dirty="0" smtClean="0"/>
              <a:t>AYUNO </a:t>
            </a:r>
            <a:r>
              <a:rPr lang="es-AR" sz="2000" b="1" u="sng" dirty="0" smtClean="0"/>
              <a:t>prolongado</a:t>
            </a:r>
            <a:endParaRPr lang="es-ES" sz="2000" b="1" u="sng" dirty="0"/>
          </a:p>
        </p:txBody>
      </p:sp>
      <p:sp>
        <p:nvSpPr>
          <p:cNvPr id="15" name="Line 12"/>
          <p:cNvSpPr>
            <a:spLocks noChangeShapeType="1"/>
          </p:cNvSpPr>
          <p:nvPr/>
        </p:nvSpPr>
        <p:spPr bwMode="auto">
          <a:xfrm>
            <a:off x="2071670" y="1785926"/>
            <a:ext cx="45719" cy="42862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" name="2 CuadroTexto"/>
          <p:cNvSpPr txBox="1">
            <a:spLocks noChangeArrowheads="1"/>
          </p:cNvSpPr>
          <p:nvPr/>
        </p:nvSpPr>
        <p:spPr bwMode="auto">
          <a:xfrm>
            <a:off x="7019925" y="1628775"/>
            <a:ext cx="2016125" cy="50783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altLang="es-AR" sz="1800" b="1" dirty="0" smtClean="0">
                <a:solidFill>
                  <a:srgbClr val="C00000"/>
                </a:solidFill>
              </a:rPr>
              <a:t>Los </a:t>
            </a:r>
            <a:r>
              <a:rPr lang="es-MX" altLang="es-AR" sz="1800" b="1" dirty="0" smtClean="0"/>
              <a:t>AG</a:t>
            </a:r>
            <a:r>
              <a:rPr lang="es-MX" altLang="es-AR" sz="1800" b="1" dirty="0" smtClean="0">
                <a:solidFill>
                  <a:srgbClr val="C00000"/>
                </a:solidFill>
              </a:rPr>
              <a:t> no atraviesan la barrera </a:t>
            </a:r>
            <a:r>
              <a:rPr lang="es-MX" altLang="es-AR" sz="1800" b="1" dirty="0" err="1" smtClean="0">
                <a:solidFill>
                  <a:srgbClr val="C00000"/>
                </a:solidFill>
              </a:rPr>
              <a:t>hematoencefálica</a:t>
            </a:r>
            <a:r>
              <a:rPr lang="es-MX" altLang="es-AR" sz="1800" b="1" dirty="0" smtClean="0">
                <a:solidFill>
                  <a:srgbClr val="C00000"/>
                </a:solidFill>
              </a:rPr>
              <a:t>, circulan por sangre unidos a albúmina </a:t>
            </a:r>
            <a:r>
              <a:rPr lang="es-MX" altLang="es-AR" sz="1800" b="1" dirty="0" smtClean="0">
                <a:solidFill>
                  <a:srgbClr val="C00000"/>
                </a:solidFill>
                <a:sym typeface="Wingdings" pitchFamily="2" charset="2"/>
              </a:rPr>
              <a:t> no sirven </a:t>
            </a:r>
            <a:r>
              <a:rPr lang="es-MX" altLang="es-AR" sz="1800" b="1" dirty="0" smtClean="0">
                <a:solidFill>
                  <a:srgbClr val="C00000"/>
                </a:solidFill>
                <a:sym typeface="Wingdings" pitchFamily="2" charset="2"/>
              </a:rPr>
              <a:t>como combustible</a:t>
            </a:r>
            <a:r>
              <a:rPr lang="es-MX" altLang="es-AR" sz="1800" b="1" dirty="0" smtClean="0">
                <a:solidFill>
                  <a:srgbClr val="C00000"/>
                </a:solidFill>
              </a:rPr>
              <a:t>  </a:t>
            </a:r>
            <a:endParaRPr lang="es-MX" altLang="es-AR" sz="1800" b="1" dirty="0" smtClean="0">
              <a:solidFill>
                <a:srgbClr val="C00000"/>
              </a:solidFill>
            </a:endParaRPr>
          </a:p>
          <a:p>
            <a:pPr algn="ctr"/>
            <a:endParaRPr lang="es-MX" altLang="es-AR" sz="1800" b="1" dirty="0" smtClean="0">
              <a:solidFill>
                <a:srgbClr val="C00000"/>
              </a:solidFill>
            </a:endParaRPr>
          </a:p>
          <a:p>
            <a:pPr algn="ctr"/>
            <a:endParaRPr lang="es-AR" altLang="es-AR" sz="1800" b="1" dirty="0" smtClean="0">
              <a:solidFill>
                <a:srgbClr val="C00000"/>
              </a:solidFill>
            </a:endParaRPr>
          </a:p>
          <a:p>
            <a:pPr algn="ctr"/>
            <a:r>
              <a:rPr lang="es-MX" altLang="es-AR" sz="1800" b="1" dirty="0" smtClean="0">
                <a:solidFill>
                  <a:srgbClr val="C00000"/>
                </a:solidFill>
              </a:rPr>
              <a:t>En </a:t>
            </a:r>
            <a:r>
              <a:rPr lang="es-MX" altLang="es-AR" sz="1800" b="1" dirty="0">
                <a:solidFill>
                  <a:srgbClr val="C00000"/>
                </a:solidFill>
              </a:rPr>
              <a:t>estado de </a:t>
            </a:r>
            <a:r>
              <a:rPr lang="es-MX" altLang="es-AR" sz="1800" b="1" dirty="0"/>
              <a:t>reposo</a:t>
            </a:r>
            <a:r>
              <a:rPr lang="es-MX" altLang="es-AR" sz="1800" b="1" dirty="0">
                <a:solidFill>
                  <a:srgbClr val="C00000"/>
                </a:solidFill>
              </a:rPr>
              <a:t> utiliza el 60% de la glucosa total consumida por el </a:t>
            </a:r>
            <a:r>
              <a:rPr lang="es-MX" altLang="es-AR" sz="1800" b="1" dirty="0" smtClean="0">
                <a:solidFill>
                  <a:srgbClr val="C00000"/>
                </a:solidFill>
              </a:rPr>
              <a:t>organismo</a:t>
            </a:r>
            <a:endParaRPr lang="es-MX" altLang="es-AR" sz="1800" b="1" dirty="0">
              <a:solidFill>
                <a:srgbClr val="C00000"/>
              </a:solidFill>
            </a:endParaRPr>
          </a:p>
          <a:p>
            <a:pPr algn="ctr"/>
            <a:endParaRPr lang="es-MX" altLang="es-AR" sz="1800" b="1" dirty="0">
              <a:solidFill>
                <a:srgbClr val="C00000"/>
              </a:solidFill>
            </a:endParaRPr>
          </a:p>
          <a:p>
            <a:pPr algn="ctr"/>
            <a:endParaRPr lang="es-MX" altLang="es-AR" sz="1800" b="1" dirty="0" smtClean="0">
              <a:solidFill>
                <a:srgbClr val="C00000"/>
              </a:solidFill>
            </a:endParaRPr>
          </a:p>
        </p:txBody>
      </p:sp>
      <p:sp>
        <p:nvSpPr>
          <p:cNvPr id="17" name="1 CuadroTexto"/>
          <p:cNvSpPr txBox="1">
            <a:spLocks noChangeArrowheads="1"/>
          </p:cNvSpPr>
          <p:nvPr/>
        </p:nvSpPr>
        <p:spPr bwMode="auto">
          <a:xfrm>
            <a:off x="500034" y="2857496"/>
            <a:ext cx="1624163" cy="30777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altLang="es-AR" b="1" dirty="0" smtClean="0"/>
              <a:t>Combustible único</a:t>
            </a:r>
            <a:endParaRPr lang="es-AR" altLang="es-AR" b="1" dirty="0"/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214282" y="0"/>
            <a:ext cx="8642350" cy="1000132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CEREBRO</a:t>
            </a:r>
            <a:r>
              <a:rPr kumimoji="0" lang="es-ES_tradnl" sz="3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: fuentes de energía </a:t>
            </a:r>
            <a:endParaRPr kumimoji="0" lang="es-ES_tradnl" sz="3200" b="1" i="0" u="none" strike="noStrike" kern="1200" cap="none" spc="0" normalizeH="0" baseline="0" noProof="0" dirty="0" smtClean="0">
              <a:ln>
                <a:noFill/>
              </a:ln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496" y="-24"/>
            <a:ext cx="8107032" cy="6769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419100"/>
            <a:ext cx="9001125" cy="6019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827088" y="188913"/>
            <a:ext cx="7772400" cy="620712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HOMEOSTASIS DE LA GLUCOSA</a:t>
            </a:r>
            <a:endParaRPr lang="es-ES" sz="32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1258888" y="1052513"/>
            <a:ext cx="7200900" cy="396875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sz="2000" b="1" dirty="0">
                <a:solidFill>
                  <a:srgbClr val="FF0066"/>
                </a:solidFill>
              </a:rPr>
              <a:t>LOS NIVELES DE GLUCOSA EN SANGRE SON ESTABLES</a:t>
            </a:r>
            <a:endParaRPr lang="es-ES" sz="2000" b="1" dirty="0">
              <a:solidFill>
                <a:srgbClr val="FF0066"/>
              </a:solidFill>
            </a:endParaRPr>
          </a:p>
        </p:txBody>
      </p:sp>
      <p:sp>
        <p:nvSpPr>
          <p:cNvPr id="21508" name="Oval 6"/>
          <p:cNvSpPr>
            <a:spLocks noChangeArrowheads="1"/>
          </p:cNvSpPr>
          <p:nvPr/>
        </p:nvSpPr>
        <p:spPr bwMode="auto">
          <a:xfrm>
            <a:off x="2339975" y="1624013"/>
            <a:ext cx="5256213" cy="115093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endParaRPr lang="es-ES_tradnl" sz="2000" b="1" dirty="0">
              <a:solidFill>
                <a:schemeClr val="bg1"/>
              </a:solidFill>
            </a:endParaRPr>
          </a:p>
          <a:p>
            <a:pPr algn="ctr"/>
            <a:r>
              <a:rPr lang="es-ES_tradnl" sz="2000" b="1" dirty="0">
                <a:solidFill>
                  <a:srgbClr val="FF0000"/>
                </a:solidFill>
              </a:rPr>
              <a:t>Glucemia en ayunas, sangre venosa</a:t>
            </a:r>
          </a:p>
          <a:p>
            <a:pPr algn="ctr">
              <a:spcBef>
                <a:spcPct val="50000"/>
              </a:spcBef>
            </a:pPr>
            <a:r>
              <a:rPr lang="es-ES_tradnl" sz="2000" b="1" dirty="0">
                <a:solidFill>
                  <a:srgbClr val="FF0000"/>
                </a:solidFill>
              </a:rPr>
              <a:t>(70-110 mg/dl)</a:t>
            </a:r>
            <a:endParaRPr lang="es-ES" sz="2000" b="1" dirty="0">
              <a:solidFill>
                <a:srgbClr val="FF0000"/>
              </a:solidFill>
            </a:endParaRPr>
          </a:p>
          <a:p>
            <a:pPr algn="ctr"/>
            <a:endParaRPr lang="es-ES" sz="2000" b="1" dirty="0">
              <a:solidFill>
                <a:schemeClr val="bg1"/>
              </a:solidFill>
            </a:endParaRPr>
          </a:p>
        </p:txBody>
      </p:sp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468313" y="3211513"/>
            <a:ext cx="2087562" cy="701675"/>
          </a:xfrm>
          <a:prstGeom prst="rect">
            <a:avLst/>
          </a:prstGeom>
          <a:solidFill>
            <a:srgbClr val="EAEAEA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sz="2000" b="1" dirty="0"/>
              <a:t>PERIODO POSPRANDIAL</a:t>
            </a:r>
            <a:endParaRPr lang="es-ES" sz="2000" b="1" dirty="0"/>
          </a:p>
        </p:txBody>
      </p:sp>
      <p:sp>
        <p:nvSpPr>
          <p:cNvPr id="21510" name="AutoShape 8"/>
          <p:cNvSpPr>
            <a:spLocks noChangeArrowheads="1"/>
          </p:cNvSpPr>
          <p:nvPr/>
        </p:nvSpPr>
        <p:spPr bwMode="auto">
          <a:xfrm>
            <a:off x="2700338" y="3140075"/>
            <a:ext cx="288925" cy="792163"/>
          </a:xfrm>
          <a:prstGeom prst="upArrow">
            <a:avLst>
              <a:gd name="adj1" fmla="val 50000"/>
              <a:gd name="adj2" fmla="val 68544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1511" name="Text Box 9"/>
          <p:cNvSpPr txBox="1">
            <a:spLocks noChangeArrowheads="1"/>
          </p:cNvSpPr>
          <p:nvPr/>
        </p:nvSpPr>
        <p:spPr bwMode="auto">
          <a:xfrm>
            <a:off x="3059113" y="3067050"/>
            <a:ext cx="2160587" cy="1158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000" b="1" dirty="0">
                <a:solidFill>
                  <a:srgbClr val="C00000"/>
                </a:solidFill>
              </a:rPr>
              <a:t>MAXIMA GLUCEMIA</a:t>
            </a:r>
          </a:p>
          <a:p>
            <a:pPr algn="ctr">
              <a:spcBef>
                <a:spcPct val="50000"/>
              </a:spcBef>
            </a:pPr>
            <a:r>
              <a:rPr lang="es-ES_tradnl" sz="2000" b="1" dirty="0">
                <a:solidFill>
                  <a:srgbClr val="C00000"/>
                </a:solidFill>
              </a:rPr>
              <a:t>30´- 1 h después</a:t>
            </a:r>
            <a:endParaRPr lang="es-ES" sz="2000" b="1" dirty="0">
              <a:solidFill>
                <a:srgbClr val="C00000"/>
              </a:solidFill>
            </a:endParaRPr>
          </a:p>
        </p:txBody>
      </p:sp>
      <p:sp>
        <p:nvSpPr>
          <p:cNvPr id="21512" name="AutoShape 10"/>
          <p:cNvSpPr>
            <a:spLocks noChangeArrowheads="1"/>
          </p:cNvSpPr>
          <p:nvPr/>
        </p:nvSpPr>
        <p:spPr bwMode="auto">
          <a:xfrm>
            <a:off x="6372225" y="3211513"/>
            <a:ext cx="360363" cy="863600"/>
          </a:xfrm>
          <a:prstGeom prst="downArrow">
            <a:avLst>
              <a:gd name="adj1" fmla="val 50000"/>
              <a:gd name="adj2" fmla="val 59912"/>
            </a:avLst>
          </a:prstGeom>
          <a:solidFill>
            <a:srgbClr val="FF0066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1513" name="AutoShape 11"/>
          <p:cNvSpPr>
            <a:spLocks noChangeArrowheads="1"/>
          </p:cNvSpPr>
          <p:nvPr/>
        </p:nvSpPr>
        <p:spPr bwMode="auto">
          <a:xfrm>
            <a:off x="5076825" y="3284538"/>
            <a:ext cx="1223963" cy="431800"/>
          </a:xfrm>
          <a:prstGeom prst="curvedDownArrow">
            <a:avLst>
              <a:gd name="adj1" fmla="val 56691"/>
              <a:gd name="adj2" fmla="val 113382"/>
              <a:gd name="adj3" fmla="val 33333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3322" name="Oval 12"/>
          <p:cNvSpPr>
            <a:spLocks noChangeArrowheads="1"/>
          </p:cNvSpPr>
          <p:nvPr/>
        </p:nvSpPr>
        <p:spPr bwMode="auto">
          <a:xfrm>
            <a:off x="6732588" y="3067050"/>
            <a:ext cx="1368425" cy="936625"/>
          </a:xfrm>
          <a:prstGeom prst="ellipse">
            <a:avLst/>
          </a:prstGeom>
          <a:solidFill>
            <a:srgbClr val="EAEAEA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>
              <a:defRPr/>
            </a:pPr>
            <a:r>
              <a:rPr lang="es-ES_tradnl" sz="2000" b="1" dirty="0"/>
              <a:t>NIVEL </a:t>
            </a:r>
          </a:p>
          <a:p>
            <a:pPr algn="ctr">
              <a:defRPr/>
            </a:pPr>
            <a:r>
              <a:rPr lang="es-ES_tradnl" sz="2000" b="1" dirty="0"/>
              <a:t>NORMAL</a:t>
            </a:r>
            <a:endParaRPr lang="es-ES" sz="2000" b="1" dirty="0"/>
          </a:p>
        </p:txBody>
      </p:sp>
      <p:sp>
        <p:nvSpPr>
          <p:cNvPr id="21515" name="Text Box 13"/>
          <p:cNvSpPr txBox="1">
            <a:spLocks noChangeArrowheads="1"/>
          </p:cNvSpPr>
          <p:nvPr/>
        </p:nvSpPr>
        <p:spPr bwMode="auto">
          <a:xfrm>
            <a:off x="5364163" y="2924175"/>
            <a:ext cx="863600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 b="1" dirty="0">
                <a:solidFill>
                  <a:srgbClr val="C00000"/>
                </a:solidFill>
              </a:rPr>
              <a:t>2-3 h</a:t>
            </a:r>
            <a:endParaRPr lang="es-ES" sz="2000" b="1" dirty="0">
              <a:solidFill>
                <a:srgbClr val="C00000"/>
              </a:solidFill>
            </a:endParaRPr>
          </a:p>
        </p:txBody>
      </p:sp>
      <p:sp>
        <p:nvSpPr>
          <p:cNvPr id="70670" name="Oval 14"/>
          <p:cNvSpPr>
            <a:spLocks noChangeArrowheads="1"/>
          </p:cNvSpPr>
          <p:nvPr/>
        </p:nvSpPr>
        <p:spPr bwMode="auto">
          <a:xfrm>
            <a:off x="1403350" y="4437063"/>
            <a:ext cx="6481763" cy="1079500"/>
          </a:xfrm>
          <a:prstGeom prst="ellipse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>
              <a:defRPr/>
            </a:pPr>
            <a:r>
              <a:rPr lang="es-ES_tradnl" sz="2400" b="1"/>
              <a:t>Sistema regulatorio integrado por hormonas</a:t>
            </a:r>
            <a:endParaRPr lang="es-ES" sz="2400" b="1"/>
          </a:p>
        </p:txBody>
      </p:sp>
      <p:sp>
        <p:nvSpPr>
          <p:cNvPr id="70671" name="Text Box 15"/>
          <p:cNvSpPr txBox="1">
            <a:spLocks noChangeArrowheads="1"/>
          </p:cNvSpPr>
          <p:nvPr/>
        </p:nvSpPr>
        <p:spPr bwMode="auto">
          <a:xfrm>
            <a:off x="785786" y="5786438"/>
            <a:ext cx="8239152" cy="830997"/>
          </a:xfrm>
          <a:prstGeom prst="rect">
            <a:avLst/>
          </a:prstGeom>
          <a:solidFill>
            <a:srgbClr val="EEA2A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sz="2400" b="1" dirty="0">
                <a:solidFill>
                  <a:schemeClr val="accent1">
                    <a:lumMod val="75000"/>
                  </a:schemeClr>
                </a:solidFill>
              </a:rPr>
              <a:t>Asegura suministro </a:t>
            </a:r>
            <a:r>
              <a:rPr lang="es-ES_tradnl" sz="2400" b="1" dirty="0" smtClean="0">
                <a:solidFill>
                  <a:schemeClr val="accent1">
                    <a:lumMod val="75000"/>
                  </a:schemeClr>
                </a:solidFill>
              </a:rPr>
              <a:t>de Glucosa permanente </a:t>
            </a:r>
            <a:r>
              <a:rPr lang="es-ES_tradnl" sz="2400" b="1" dirty="0">
                <a:solidFill>
                  <a:schemeClr val="accent1">
                    <a:lumMod val="75000"/>
                  </a:schemeClr>
                </a:solidFill>
              </a:rPr>
              <a:t>a los tejidos (SNC </a:t>
            </a:r>
            <a:r>
              <a:rPr lang="es-ES_tradnl" sz="2400" b="1" dirty="0" err="1">
                <a:solidFill>
                  <a:schemeClr val="accent1">
                    <a:lumMod val="75000"/>
                  </a:schemeClr>
                </a:solidFill>
              </a:rPr>
              <a:t>ppl</a:t>
            </a:r>
            <a:r>
              <a:rPr lang="es-ES_tradnl" sz="2400" b="1" dirty="0">
                <a:solidFill>
                  <a:schemeClr val="accent1">
                    <a:lumMod val="75000"/>
                  </a:schemeClr>
                </a:solidFill>
              </a:rPr>
              <a:t>/)</a:t>
            </a:r>
            <a:endParaRPr lang="es-E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70" grpId="0" animBg="1"/>
      <p:bldP spid="70671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8964613" cy="1143000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sz="2800" b="1" dirty="0" smtClean="0"/>
              <a:t>PARA EL MANTENIMIENTO DEL </a:t>
            </a:r>
            <a:r>
              <a:rPr lang="es-ES_tradnl" sz="2800" b="1" dirty="0" smtClean="0"/>
              <a:t/>
            </a:r>
            <a:br>
              <a:rPr lang="es-ES_tradnl" sz="2800" b="1" dirty="0" smtClean="0"/>
            </a:br>
            <a:r>
              <a:rPr lang="es-ES_tradnl" sz="2800" b="1" dirty="0" smtClean="0"/>
              <a:t>NIVEL </a:t>
            </a:r>
            <a:r>
              <a:rPr lang="es-ES_tradnl" sz="2800" b="1" dirty="0" smtClean="0"/>
              <a:t>NORMAL DE </a:t>
            </a:r>
            <a:r>
              <a:rPr lang="es-ES_tradnl" sz="2800" b="1" dirty="0" smtClean="0"/>
              <a:t>GLUCOSA….. </a:t>
            </a:r>
            <a:r>
              <a:rPr lang="es-ES_tradnl" sz="2800" b="1" i="1" dirty="0" smtClean="0"/>
              <a:t>INDIQUE</a:t>
            </a:r>
            <a:r>
              <a:rPr lang="es-ES_tradnl" sz="2800" b="1" dirty="0" smtClean="0"/>
              <a:t>:</a:t>
            </a:r>
            <a:endParaRPr lang="es-ES" sz="2800" b="1" dirty="0" smtClean="0"/>
          </a:p>
        </p:txBody>
      </p:sp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468313" y="2420938"/>
            <a:ext cx="2592387" cy="701675"/>
          </a:xfrm>
          <a:prstGeom prst="rect">
            <a:avLst/>
          </a:prstGeom>
          <a:solidFill>
            <a:srgbClr val="1FB13B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 b="1"/>
              <a:t>PROCESOS HIPER- GLUCEMIANTES</a:t>
            </a:r>
            <a:endParaRPr lang="es-ES" sz="2000" b="1"/>
          </a:p>
        </p:txBody>
      </p:sp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468313" y="4797425"/>
            <a:ext cx="2592387" cy="701675"/>
          </a:xfrm>
          <a:prstGeom prst="rect">
            <a:avLst/>
          </a:prstGeom>
          <a:solidFill>
            <a:srgbClr val="FF3300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 b="1"/>
              <a:t>PROCESOS HIPO- GLUCEMIANTES</a:t>
            </a:r>
            <a:endParaRPr lang="es-ES" sz="2000" b="1"/>
          </a:p>
        </p:txBody>
      </p:sp>
      <p:sp>
        <p:nvSpPr>
          <p:cNvPr id="22533" name="Rectangle 8"/>
          <p:cNvSpPr>
            <a:spLocks noChangeArrowheads="1"/>
          </p:cNvSpPr>
          <p:nvPr/>
        </p:nvSpPr>
        <p:spPr bwMode="auto">
          <a:xfrm>
            <a:off x="3995738" y="2205038"/>
            <a:ext cx="4537075" cy="1944687"/>
          </a:xfrm>
          <a:prstGeom prst="rect">
            <a:avLst/>
          </a:prstGeom>
          <a:solidFill>
            <a:srgbClr val="DCDCD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 dirty="0"/>
          </a:p>
        </p:txBody>
      </p:sp>
      <p:sp>
        <p:nvSpPr>
          <p:cNvPr id="22534" name="Rectangle 9"/>
          <p:cNvSpPr>
            <a:spLocks noChangeArrowheads="1"/>
          </p:cNvSpPr>
          <p:nvPr/>
        </p:nvSpPr>
        <p:spPr bwMode="auto">
          <a:xfrm>
            <a:off x="3995738" y="4437063"/>
            <a:ext cx="4537075" cy="1944687"/>
          </a:xfrm>
          <a:prstGeom prst="rect">
            <a:avLst/>
          </a:prstGeom>
          <a:solidFill>
            <a:srgbClr val="DCDCD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7" name="6 CuadroTexto"/>
          <p:cNvSpPr txBox="1"/>
          <p:nvPr/>
        </p:nvSpPr>
        <p:spPr>
          <a:xfrm>
            <a:off x="4143372" y="2500306"/>
            <a:ext cx="4143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b="1" dirty="0" smtClean="0"/>
              <a:t>Ingesta de H.de C </a:t>
            </a:r>
            <a:r>
              <a:rPr lang="es-AR" sz="2400" b="1" dirty="0" err="1" smtClean="0"/>
              <a:t>Glucogenólisis</a:t>
            </a:r>
            <a:endParaRPr lang="es-AR" sz="2400" b="1" dirty="0" smtClean="0"/>
          </a:p>
          <a:p>
            <a:r>
              <a:rPr lang="es-AR" sz="2400" b="1" dirty="0" err="1" smtClean="0"/>
              <a:t>Gluconeogénesis</a:t>
            </a:r>
            <a:endParaRPr lang="en-US" sz="2400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4071934" y="4357694"/>
            <a:ext cx="4714908" cy="15696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AR" sz="2400" b="1" dirty="0" smtClean="0"/>
              <a:t>Ayuno</a:t>
            </a:r>
          </a:p>
          <a:p>
            <a:r>
              <a:rPr lang="es-AR" sz="2400" b="1" dirty="0" err="1" smtClean="0"/>
              <a:t>Glucogenogénesis</a:t>
            </a:r>
            <a:endParaRPr lang="es-AR" sz="2400" b="1" dirty="0" smtClean="0"/>
          </a:p>
          <a:p>
            <a:r>
              <a:rPr lang="es-AR" sz="2400" b="1" dirty="0" smtClean="0"/>
              <a:t>Glucolisis</a:t>
            </a:r>
          </a:p>
          <a:p>
            <a:r>
              <a:rPr lang="es-AR" sz="2400" b="1" dirty="0" smtClean="0"/>
              <a:t>Conversión de glucosa en lípidos</a:t>
            </a:r>
            <a:endParaRPr lang="en-US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71406" y="115888"/>
            <a:ext cx="8929718" cy="1312848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2400" b="1" dirty="0" smtClean="0">
                <a:solidFill>
                  <a:schemeClr val="tx1"/>
                </a:solidFill>
              </a:rPr>
              <a:t>INDIQUE SOBRE QUE VIAS METABÓLICAS</a:t>
            </a:r>
            <a:br>
              <a:rPr lang="es-ES_tradnl" sz="2400" b="1" dirty="0" smtClean="0">
                <a:solidFill>
                  <a:schemeClr val="tx1"/>
                </a:solidFill>
              </a:rPr>
            </a:br>
            <a:r>
              <a:rPr lang="es-ES_tradnl" sz="2400" b="1" dirty="0" smtClean="0">
                <a:solidFill>
                  <a:schemeClr val="tx1"/>
                </a:solidFill>
              </a:rPr>
              <a:t> INTERVIENEN IAS HORMONAS PARA MANTENER LA HOMEOSTASIS DE GLUCOSA</a:t>
            </a:r>
            <a:endParaRPr lang="es-ES" sz="2400" b="1" dirty="0" smtClean="0">
              <a:solidFill>
                <a:schemeClr val="tx1"/>
              </a:solidFill>
            </a:endParaRPr>
          </a:p>
        </p:txBody>
      </p:sp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>
          <a:xfrm>
            <a:off x="1258888" y="2492375"/>
            <a:ext cx="3960812" cy="3959225"/>
          </a:xfrm>
          <a:solidFill>
            <a:srgbClr val="FF9966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s-ES_tradnl" sz="2400" b="1" dirty="0" smtClean="0"/>
          </a:p>
          <a:p>
            <a:pPr eaLnBrk="1" hangingPunct="1">
              <a:lnSpc>
                <a:spcPct val="90000"/>
              </a:lnSpc>
            </a:pPr>
            <a:r>
              <a:rPr lang="es-ES_tradnl" sz="2400" b="1" dirty="0" smtClean="0"/>
              <a:t>GLUCAGON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_tradnl" sz="2400" b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_tradnl" sz="2400" b="1" dirty="0" smtClean="0"/>
          </a:p>
          <a:p>
            <a:pPr eaLnBrk="1" hangingPunct="1">
              <a:lnSpc>
                <a:spcPct val="90000"/>
              </a:lnSpc>
            </a:pPr>
            <a:r>
              <a:rPr lang="es-ES_tradnl" sz="2400" b="1" dirty="0" smtClean="0"/>
              <a:t>ADRENALINA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_tradnl" sz="2400" b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_tradnl" sz="2400" b="1" dirty="0" smtClean="0"/>
          </a:p>
          <a:p>
            <a:pPr eaLnBrk="1" hangingPunct="1">
              <a:lnSpc>
                <a:spcPct val="90000"/>
              </a:lnSpc>
            </a:pPr>
            <a:r>
              <a:rPr lang="es-ES_tradnl" sz="2400" b="1" dirty="0" smtClean="0"/>
              <a:t>GLUCOCORTICOIDES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s-ES_tradnl" sz="2400" b="1" dirty="0" smtClean="0"/>
              <a:t>    (CORTISOL)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_tradnl" sz="2400" b="1" dirty="0" smtClean="0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643174" y="1643050"/>
            <a:ext cx="3500462" cy="46166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400" b="1" dirty="0" smtClean="0">
                <a:solidFill>
                  <a:srgbClr val="FF0066"/>
                </a:solidFill>
              </a:rPr>
              <a:t>HIPOGLUCEMIANTE</a:t>
            </a:r>
            <a:endParaRPr lang="es-ES" sz="2400" b="1" dirty="0">
              <a:solidFill>
                <a:srgbClr val="FF0066"/>
              </a:solidFill>
            </a:endParaRPr>
          </a:p>
        </p:txBody>
      </p:sp>
      <p:sp>
        <p:nvSpPr>
          <p:cNvPr id="23557" name="Text Box 9"/>
          <p:cNvSpPr txBox="1">
            <a:spLocks noChangeArrowheads="1"/>
          </p:cNvSpPr>
          <p:nvPr/>
        </p:nvSpPr>
        <p:spPr bwMode="auto">
          <a:xfrm>
            <a:off x="5219700" y="2614610"/>
            <a:ext cx="3708400" cy="4572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 dirty="0" smtClean="0"/>
              <a:t>HIPERGLUCEMIANTE</a:t>
            </a:r>
            <a:endParaRPr lang="es-ES" sz="2400" b="1" dirty="0"/>
          </a:p>
        </p:txBody>
      </p:sp>
      <p:sp>
        <p:nvSpPr>
          <p:cNvPr id="23558" name="Text Box 10"/>
          <p:cNvSpPr txBox="1">
            <a:spLocks noChangeArrowheads="1"/>
          </p:cNvSpPr>
          <p:nvPr/>
        </p:nvSpPr>
        <p:spPr bwMode="auto">
          <a:xfrm>
            <a:off x="5292725" y="3830638"/>
            <a:ext cx="3600450" cy="4572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 dirty="0" smtClean="0"/>
              <a:t>HIPERGLUCEMIANTE</a:t>
            </a:r>
            <a:endParaRPr lang="es-ES" sz="2400" b="1" dirty="0"/>
          </a:p>
        </p:txBody>
      </p:sp>
      <p:sp>
        <p:nvSpPr>
          <p:cNvPr id="23559" name="Text Box 11"/>
          <p:cNvSpPr txBox="1">
            <a:spLocks noChangeArrowheads="1"/>
          </p:cNvSpPr>
          <p:nvPr/>
        </p:nvSpPr>
        <p:spPr bwMode="auto">
          <a:xfrm>
            <a:off x="5324510" y="5539103"/>
            <a:ext cx="3676646" cy="461665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400" b="1" dirty="0" smtClean="0"/>
              <a:t>HIPERGLUCEMIANTE</a:t>
            </a:r>
            <a:endParaRPr lang="es-ES" sz="2400" b="1" dirty="0"/>
          </a:p>
        </p:txBody>
      </p:sp>
      <p:sp>
        <p:nvSpPr>
          <p:cNvPr id="23560" name="AutoShape 13"/>
          <p:cNvSpPr>
            <a:spLocks noChangeArrowheads="1"/>
          </p:cNvSpPr>
          <p:nvPr/>
        </p:nvSpPr>
        <p:spPr bwMode="auto">
          <a:xfrm>
            <a:off x="1995473" y="1500174"/>
            <a:ext cx="576263" cy="215900"/>
          </a:xfrm>
          <a:prstGeom prst="curvedDownArrow">
            <a:avLst>
              <a:gd name="adj1" fmla="val 53382"/>
              <a:gd name="adj2" fmla="val 106765"/>
              <a:gd name="adj3" fmla="val 33333"/>
            </a:avLst>
          </a:prstGeom>
          <a:solidFill>
            <a:schemeClr val="tx1"/>
          </a:solidFill>
          <a:ln w="12700">
            <a:solidFill>
              <a:srgbClr val="157928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3561" name="Text Box 14"/>
          <p:cNvSpPr txBox="1">
            <a:spLocks noChangeArrowheads="1"/>
          </p:cNvSpPr>
          <p:nvPr/>
        </p:nvSpPr>
        <p:spPr bwMode="auto">
          <a:xfrm>
            <a:off x="0" y="1500174"/>
            <a:ext cx="2016125" cy="469900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400" b="1"/>
              <a:t>INSULINA</a:t>
            </a:r>
            <a:endParaRPr lang="es-ES" sz="2400" b="1"/>
          </a:p>
        </p:txBody>
      </p:sp>
      <p:sp>
        <p:nvSpPr>
          <p:cNvPr id="23562" name="AutoShape 15"/>
          <p:cNvSpPr>
            <a:spLocks noChangeArrowheads="1"/>
          </p:cNvSpPr>
          <p:nvPr/>
        </p:nvSpPr>
        <p:spPr bwMode="auto">
          <a:xfrm>
            <a:off x="3708400" y="2781300"/>
            <a:ext cx="1295400" cy="287338"/>
          </a:xfrm>
          <a:prstGeom prst="rightArrow">
            <a:avLst>
              <a:gd name="adj1" fmla="val 50000"/>
              <a:gd name="adj2" fmla="val 112707"/>
            </a:avLst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3563" name="AutoShape 16"/>
          <p:cNvSpPr>
            <a:spLocks noChangeArrowheads="1"/>
          </p:cNvSpPr>
          <p:nvPr/>
        </p:nvSpPr>
        <p:spPr bwMode="auto">
          <a:xfrm>
            <a:off x="3924300" y="4076700"/>
            <a:ext cx="1295400" cy="288925"/>
          </a:xfrm>
          <a:prstGeom prst="rightArrow">
            <a:avLst>
              <a:gd name="adj1" fmla="val 50000"/>
              <a:gd name="adj2" fmla="val 112088"/>
            </a:avLst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3564" name="AutoShape 17"/>
          <p:cNvSpPr>
            <a:spLocks noChangeArrowheads="1"/>
          </p:cNvSpPr>
          <p:nvPr/>
        </p:nvSpPr>
        <p:spPr bwMode="auto">
          <a:xfrm>
            <a:off x="3643306" y="5572140"/>
            <a:ext cx="1296988" cy="288925"/>
          </a:xfrm>
          <a:prstGeom prst="rightArrow">
            <a:avLst>
              <a:gd name="adj1" fmla="val 50000"/>
              <a:gd name="adj2" fmla="val 112225"/>
            </a:avLst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3" name="12 CuadroTexto"/>
          <p:cNvSpPr txBox="1"/>
          <p:nvPr/>
        </p:nvSpPr>
        <p:spPr>
          <a:xfrm>
            <a:off x="2500330" y="142852"/>
            <a:ext cx="6643702" cy="224676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s-AR" sz="2800" b="1" u="sng" dirty="0" smtClean="0"/>
              <a:t>Inhibe</a:t>
            </a:r>
            <a:r>
              <a:rPr lang="es-AR" sz="2800" dirty="0" smtClean="0"/>
              <a:t>: </a:t>
            </a:r>
            <a:r>
              <a:rPr lang="es-AR" sz="2800" dirty="0" err="1" smtClean="0"/>
              <a:t>Glucogenólisis</a:t>
            </a:r>
            <a:r>
              <a:rPr lang="es-AR" sz="2800" dirty="0" smtClean="0"/>
              <a:t>, </a:t>
            </a:r>
            <a:r>
              <a:rPr lang="es-AR" sz="2800" dirty="0" err="1" smtClean="0"/>
              <a:t>gluconeogénesis</a:t>
            </a:r>
            <a:r>
              <a:rPr lang="es-AR" sz="2800" dirty="0" smtClean="0"/>
              <a:t>    </a:t>
            </a:r>
          </a:p>
          <a:p>
            <a:r>
              <a:rPr lang="es-AR" sz="2800" dirty="0"/>
              <a:t> </a:t>
            </a:r>
            <a:r>
              <a:rPr lang="es-AR" sz="2800" dirty="0" smtClean="0"/>
              <a:t>              </a:t>
            </a:r>
          </a:p>
          <a:p>
            <a:r>
              <a:rPr lang="es-AR" sz="2800" b="1" u="sng" dirty="0" smtClean="0"/>
              <a:t>Activa:</a:t>
            </a:r>
            <a:r>
              <a:rPr lang="es-AR" sz="2800" dirty="0" smtClean="0"/>
              <a:t> Vías de  Utilización de Glucosa, 		</a:t>
            </a:r>
            <a:r>
              <a:rPr lang="es-AR" sz="2800" dirty="0" err="1" smtClean="0"/>
              <a:t>Glucogenogénesis</a:t>
            </a:r>
            <a:r>
              <a:rPr lang="es-AR" sz="2800" dirty="0" smtClean="0"/>
              <a:t>, </a:t>
            </a:r>
            <a:r>
              <a:rPr lang="es-AR" sz="2800" dirty="0" err="1" smtClean="0"/>
              <a:t>Lipogénesis</a:t>
            </a:r>
            <a:r>
              <a:rPr lang="es-AR" sz="2800" dirty="0" smtClean="0"/>
              <a:t>, </a:t>
            </a:r>
          </a:p>
          <a:p>
            <a:r>
              <a:rPr lang="es-AR" sz="2800" dirty="0"/>
              <a:t> </a:t>
            </a:r>
            <a:r>
              <a:rPr lang="es-AR" sz="2800" dirty="0" smtClean="0"/>
              <a:t>          GLUT 4, </a:t>
            </a:r>
            <a:r>
              <a:rPr lang="es-AR" sz="2800" dirty="0" err="1" smtClean="0"/>
              <a:t>Glucoquinasa</a:t>
            </a:r>
            <a:r>
              <a:rPr lang="es-AR" sz="2800" dirty="0" smtClean="0"/>
              <a:t> </a:t>
            </a:r>
          </a:p>
        </p:txBody>
      </p:sp>
      <p:sp>
        <p:nvSpPr>
          <p:cNvPr id="14" name="6 CuadroTexto"/>
          <p:cNvSpPr txBox="1"/>
          <p:nvPr/>
        </p:nvSpPr>
        <p:spPr>
          <a:xfrm>
            <a:off x="5000596" y="2500306"/>
            <a:ext cx="4143404" cy="224676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es-ES_tradnl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r>
              <a:rPr lang="es-AR" sz="2800" b="1" u="sng" dirty="0" smtClean="0"/>
              <a:t>Inhibe </a:t>
            </a:r>
            <a:r>
              <a:rPr lang="es-AR" sz="2800" dirty="0" smtClean="0"/>
              <a:t>: </a:t>
            </a:r>
            <a:r>
              <a:rPr lang="es-AR" sz="2800" dirty="0" err="1" smtClean="0"/>
              <a:t>Glucogenogénesis</a:t>
            </a:r>
            <a:endParaRPr lang="es-AR" sz="2800" dirty="0" smtClean="0"/>
          </a:p>
          <a:p>
            <a:endParaRPr lang="es-AR" sz="2800" dirty="0" smtClean="0"/>
          </a:p>
          <a:p>
            <a:r>
              <a:rPr lang="es-AR" sz="2800" b="1" u="sng" dirty="0" smtClean="0"/>
              <a:t>Activa: </a:t>
            </a:r>
            <a:r>
              <a:rPr lang="es-AR" sz="2800" dirty="0" err="1" smtClean="0"/>
              <a:t>Glucogenólisis</a:t>
            </a:r>
            <a:r>
              <a:rPr lang="es-AR" sz="2800" dirty="0" smtClean="0"/>
              <a:t>,</a:t>
            </a:r>
          </a:p>
          <a:p>
            <a:r>
              <a:rPr lang="es-AR" sz="2800" dirty="0" err="1" smtClean="0"/>
              <a:t>Gluconeogénesis</a:t>
            </a:r>
            <a:endParaRPr lang="es-AR" sz="2800" dirty="0" smtClean="0"/>
          </a:p>
          <a:p>
            <a:endParaRPr lang="en-US" sz="2800" dirty="0"/>
          </a:p>
        </p:txBody>
      </p:sp>
      <p:sp>
        <p:nvSpPr>
          <p:cNvPr id="15" name="6 CuadroTexto"/>
          <p:cNvSpPr txBox="1"/>
          <p:nvPr/>
        </p:nvSpPr>
        <p:spPr>
          <a:xfrm>
            <a:off x="5072066" y="4929198"/>
            <a:ext cx="4071934" cy="13849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es-ES_tradnl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r>
              <a:rPr lang="es-AR" sz="2800" b="1" u="sng" dirty="0" smtClean="0"/>
              <a:t>Inhibe</a:t>
            </a:r>
            <a:r>
              <a:rPr lang="es-AR" sz="2800" dirty="0" smtClean="0"/>
              <a:t> :Vías de  </a:t>
            </a:r>
            <a:r>
              <a:rPr lang="es-AR" sz="2800" dirty="0" err="1" smtClean="0"/>
              <a:t>Utilizac</a:t>
            </a:r>
            <a:r>
              <a:rPr lang="es-AR" sz="2800" dirty="0" smtClean="0"/>
              <a:t>, Glucosa (</a:t>
            </a:r>
            <a:r>
              <a:rPr lang="es-AR" sz="2800" dirty="0" err="1" smtClean="0"/>
              <a:t>tej</a:t>
            </a:r>
            <a:r>
              <a:rPr lang="es-AR" sz="2800" dirty="0" smtClean="0"/>
              <a:t>. </a:t>
            </a:r>
            <a:r>
              <a:rPr lang="es-AR" sz="2800" dirty="0" err="1" smtClean="0"/>
              <a:t>extrahepát</a:t>
            </a:r>
            <a:r>
              <a:rPr lang="es-AR" sz="2800" dirty="0" smtClean="0"/>
              <a:t>.)</a:t>
            </a:r>
            <a:endParaRPr lang="es-AR" sz="2800" b="1" u="sng" dirty="0" smtClean="0"/>
          </a:p>
          <a:p>
            <a:r>
              <a:rPr lang="es-AR" sz="2800" b="1" u="sng" dirty="0" smtClean="0"/>
              <a:t>Activa: </a:t>
            </a:r>
            <a:r>
              <a:rPr lang="es-AR" sz="2800" dirty="0" err="1" smtClean="0"/>
              <a:t>Gluconeogénesis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23556" grpId="0" animBg="1"/>
      <p:bldP spid="23557" grpId="0" animBg="1"/>
      <p:bldP spid="23558" grpId="0" animBg="1"/>
      <p:bldP spid="23559" grpId="0" animBg="1"/>
      <p:bldP spid="13" grpId="0" animBg="1"/>
      <p:bldP spid="14" grpId="0" animBg="1"/>
      <p:bldP spid="1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9649"/>
            <a:ext cx="8858280" cy="644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412" y="0"/>
            <a:ext cx="1114432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" y="366713"/>
            <a:ext cx="9067800" cy="61245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uario\Desktop\LIBROS\Figuras del Crash\Metabolismo\1.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135442"/>
            <a:ext cx="5000660" cy="6650513"/>
          </a:xfrm>
          <a:prstGeom prst="rect">
            <a:avLst/>
          </a:prstGeom>
          <a:noFill/>
        </p:spPr>
      </p:pic>
      <p:sp>
        <p:nvSpPr>
          <p:cNvPr id="3" name="1 CuadroTexto"/>
          <p:cNvSpPr txBox="1">
            <a:spLocks noChangeArrowheads="1"/>
          </p:cNvSpPr>
          <p:nvPr/>
        </p:nvSpPr>
        <p:spPr bwMode="auto">
          <a:xfrm>
            <a:off x="5580063" y="357166"/>
            <a:ext cx="3313112" cy="634019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buFontTx/>
              <a:buChar char="•"/>
            </a:pPr>
            <a:r>
              <a:rPr lang="es-MX" altLang="es-AR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El metabolismo </a:t>
            </a:r>
            <a:endParaRPr lang="es-MX" altLang="es-AR" sz="20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eaLnBrk="1" hangingPunct="1">
              <a:buFont typeface="Wingdings" pitchFamily="2" charset="2"/>
              <a:buChar char="ü"/>
            </a:pPr>
            <a:r>
              <a:rPr lang="es-MX" altLang="es-AR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posee </a:t>
            </a:r>
            <a:r>
              <a:rPr lang="es-MX" altLang="es-AR" sz="18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aspectos comunes </a:t>
            </a:r>
            <a:r>
              <a:rPr lang="es-MX" altLang="es-AR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en la </a:t>
            </a:r>
            <a:r>
              <a:rPr lang="es-MX" altLang="es-AR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gran cantidad de reacciones que se producen en todos los organismos </a:t>
            </a:r>
            <a:r>
              <a:rPr lang="es-MX" altLang="es-AR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vivos</a:t>
            </a:r>
            <a:endParaRPr lang="es-MX" altLang="es-AR" sz="1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eaLnBrk="1" hangingPunct="1"/>
            <a:endParaRPr lang="es-MX" altLang="es-AR" sz="2000" b="1" dirty="0">
              <a:solidFill>
                <a:srgbClr val="660033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eaLnBrk="1" hangingPunct="1">
              <a:buFontTx/>
              <a:buChar char="•"/>
            </a:pPr>
            <a:r>
              <a:rPr lang="es-MX" altLang="es-A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Reacciones metabólicas</a:t>
            </a:r>
            <a:endParaRPr lang="es-MX" altLang="es-AR" sz="1800" b="1" dirty="0" smtClean="0">
              <a:solidFill>
                <a:srgbClr val="FF3399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eaLnBrk="1" hangingPunct="1">
              <a:buFont typeface="Wingdings" pitchFamily="2" charset="2"/>
              <a:buChar char="ü"/>
            </a:pPr>
            <a:r>
              <a:rPr lang="es-MX" altLang="es-AR" sz="1800" b="1" dirty="0" smtClean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Numero </a:t>
            </a:r>
            <a:r>
              <a:rPr lang="es-MX" altLang="es-AR" sz="1800" b="1" dirty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de </a:t>
            </a:r>
            <a:r>
              <a:rPr lang="es-MX" altLang="es-AR" sz="1800" b="1" dirty="0" smtClean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reacciones: muy grande</a:t>
            </a:r>
          </a:p>
          <a:p>
            <a:pPr marL="342900" indent="-342900" eaLnBrk="1" hangingPunct="1">
              <a:buFont typeface="Wingdings" pitchFamily="2" charset="2"/>
              <a:buChar char="ü"/>
            </a:pPr>
            <a:r>
              <a:rPr lang="es-MX" altLang="es-AR" sz="1800" b="1" dirty="0" smtClean="0">
                <a:solidFill>
                  <a:srgbClr val="FF3399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Clases </a:t>
            </a:r>
            <a:r>
              <a:rPr lang="es-MX" altLang="es-AR" sz="1800" b="1" dirty="0">
                <a:solidFill>
                  <a:srgbClr val="FF3399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de </a:t>
            </a:r>
            <a:r>
              <a:rPr lang="es-MX" altLang="es-AR" sz="1800" b="1" dirty="0" smtClean="0">
                <a:solidFill>
                  <a:srgbClr val="FF3399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reacciones: pocas</a:t>
            </a:r>
          </a:p>
          <a:p>
            <a:pPr marL="342900" indent="-342900" eaLnBrk="1" hangingPunct="1">
              <a:buFont typeface="Wingdings" pitchFamily="2" charset="2"/>
              <a:buChar char="ü"/>
            </a:pPr>
            <a:r>
              <a:rPr lang="es-MX" altLang="es-AR" sz="1800" b="1" dirty="0" smtClean="0">
                <a:solidFill>
                  <a:srgbClr val="FF3399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Mecanismos </a:t>
            </a:r>
            <a:r>
              <a:rPr lang="es-MX" altLang="es-AR" sz="1800" b="1" dirty="0">
                <a:solidFill>
                  <a:srgbClr val="FF3399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de </a:t>
            </a:r>
            <a:r>
              <a:rPr lang="es-MX" altLang="es-AR" sz="1800" b="1" dirty="0" smtClean="0">
                <a:solidFill>
                  <a:srgbClr val="FF3399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regulación: </a:t>
            </a:r>
            <a:r>
              <a:rPr lang="es-MX" altLang="es-AR" sz="1800" b="1" dirty="0">
                <a:solidFill>
                  <a:srgbClr val="FF3399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similares</a:t>
            </a:r>
          </a:p>
          <a:p>
            <a:pPr marL="342900" indent="-342900" eaLnBrk="1" hangingPunct="1"/>
            <a:endParaRPr lang="es-MX" altLang="es-AR" sz="1800" b="1" dirty="0">
              <a:solidFill>
                <a:srgbClr val="993366"/>
              </a:solidFill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marL="342900" indent="-342900" eaLnBrk="1" hangingPunct="1">
              <a:buFontTx/>
              <a:buChar char="•"/>
            </a:pPr>
            <a:r>
              <a:rPr lang="es-MX" altLang="es-A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Vías metabólicas </a:t>
            </a:r>
          </a:p>
          <a:p>
            <a:pPr marL="342900" indent="-342900" eaLnBrk="1" hangingPunct="1">
              <a:buFont typeface="Wingdings" pitchFamily="2" charset="2"/>
              <a:buChar char="ü"/>
            </a:pPr>
            <a:r>
              <a:rPr lang="es-MX" altLang="es-AR" sz="1800" b="1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Están </a:t>
            </a:r>
            <a:r>
              <a:rPr lang="es-MX" altLang="es-AR" sz="1800" b="1" dirty="0">
                <a:solidFill>
                  <a:srgbClr val="FF99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interrelacionadas asegurando así un </a:t>
            </a:r>
            <a:r>
              <a:rPr lang="es-MX" altLang="es-AR" sz="1800" b="1" i="1" dirty="0">
                <a:solidFill>
                  <a:srgbClr val="FF99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comportamiento funcional, unitario del </a:t>
            </a:r>
            <a:r>
              <a:rPr lang="es-MX" altLang="es-AR" sz="1800" b="1" i="1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organismo</a:t>
            </a:r>
            <a:endParaRPr lang="es-MX" altLang="es-AR" sz="1800" b="1" i="1" dirty="0">
              <a:solidFill>
                <a:srgbClr val="FF9900"/>
              </a:solidFill>
              <a:latin typeface="Arial" pitchFamily="34" charset="0"/>
              <a:cs typeface="Arial" pitchFamily="34" charset="0"/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572560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6572264" y="4643446"/>
            <a:ext cx="175080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Metabolismo</a:t>
            </a:r>
          </a:p>
          <a:p>
            <a:r>
              <a:rPr lang="es-ES_tradnl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en Estado </a:t>
            </a:r>
          </a:p>
          <a:p>
            <a:r>
              <a:rPr lang="es-ES_tradnl" sz="20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Posprandial</a:t>
            </a:r>
            <a:endParaRPr lang="es-AR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3"/>
            <a:ext cx="8699500" cy="664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CuadroTexto"/>
          <p:cNvSpPr txBox="1"/>
          <p:nvPr/>
        </p:nvSpPr>
        <p:spPr>
          <a:xfrm>
            <a:off x="785786" y="5214950"/>
            <a:ext cx="142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smtClean="0"/>
              <a:t>A</a:t>
            </a:r>
            <a:endParaRPr lang="es-AR" dirty="0"/>
          </a:p>
        </p:txBody>
      </p:sp>
      <p:sp>
        <p:nvSpPr>
          <p:cNvPr id="6" name="5 CuadroTexto"/>
          <p:cNvSpPr txBox="1"/>
          <p:nvPr/>
        </p:nvSpPr>
        <p:spPr>
          <a:xfrm>
            <a:off x="1285852" y="5143512"/>
            <a:ext cx="997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AYUNO</a:t>
            </a:r>
            <a:endParaRPr lang="es-AR" sz="1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3"/>
            <a:ext cx="86995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1214414" y="5429264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INANICIÓN</a:t>
            </a:r>
            <a:endParaRPr lang="es-AR" sz="1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1917" y="144463"/>
            <a:ext cx="6284925" cy="6568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3"/>
            <a:ext cx="8699500" cy="581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3"/>
            <a:ext cx="5930900" cy="648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80975" y="85725"/>
            <a:ext cx="8816975" cy="749300"/>
          </a:xfrm>
          <a:solidFill>
            <a:srgbClr val="00E0A5"/>
          </a:solidFill>
          <a:ln w="12700" cap="flat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ESTADOS METABOLICOS</a:t>
            </a:r>
            <a:b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8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CICLO AYUNO-ALIMENTACION</a:t>
            </a: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60325" y="914400"/>
            <a:ext cx="930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800" b="1" u="sng"/>
              <a:t>Estado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1619250" y="981075"/>
            <a:ext cx="1800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800" b="1" u="sng"/>
              <a:t>Curso temporal</a:t>
            </a: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144463" y="1484313"/>
            <a:ext cx="1835150" cy="366712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800" b="1" dirty="0">
                <a:solidFill>
                  <a:srgbClr val="FF0000"/>
                </a:solidFill>
              </a:rPr>
              <a:t>POSPRANDIAL</a:t>
            </a: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4071934" y="908050"/>
            <a:ext cx="2232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/>
            <a:r>
              <a:rPr lang="es-ES_tradnl" sz="1800" b="1" u="sng" dirty="0"/>
              <a:t>Principales           combustibles usados</a:t>
            </a:r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6732588" y="838200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800" b="1" u="sng"/>
              <a:t>Control Hormonal</a:t>
            </a: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3260725" y="24796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endParaRPr lang="es-ES" sz="1800">
              <a:latin typeface="Arial" charset="0"/>
            </a:endParaRPr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2125663" y="1485900"/>
            <a:ext cx="1004887" cy="403225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000">
                <a:solidFill>
                  <a:srgbClr val="FF3300"/>
                </a:solidFill>
              </a:rPr>
              <a:t>0 – 4 hs</a:t>
            </a:r>
          </a:p>
        </p:txBody>
      </p:sp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3929063" y="1500188"/>
            <a:ext cx="2449512" cy="58102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/>
            <a:r>
              <a:rPr lang="es-ES_tradnl" sz="1600" b="1" dirty="0" smtClean="0"/>
              <a:t>GLUCOSA: </a:t>
            </a:r>
            <a:r>
              <a:rPr lang="es-ES_tradnl" sz="1600" dirty="0" smtClean="0"/>
              <a:t>la </a:t>
            </a:r>
            <a:r>
              <a:rPr lang="es-ES_tradnl" sz="1600" dirty="0"/>
              <a:t>mayoría de los </a:t>
            </a:r>
            <a:r>
              <a:rPr lang="es-ES_tradnl" sz="1600" dirty="0" smtClean="0"/>
              <a:t>tejidos</a:t>
            </a:r>
            <a:endParaRPr lang="es-ES_tradnl" sz="1600" dirty="0"/>
          </a:p>
        </p:txBody>
      </p:sp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6624668" y="1714488"/>
            <a:ext cx="2305050" cy="6477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/>
            <a:r>
              <a:rPr lang="es-ES_tradnl" sz="1200" dirty="0"/>
              <a:t> </a:t>
            </a:r>
            <a:r>
              <a:rPr lang="es-ES_tradnl" sz="1200" dirty="0" smtClean="0"/>
              <a:t>Captación </a:t>
            </a:r>
            <a:r>
              <a:rPr lang="es-ES_tradnl" sz="1200" dirty="0"/>
              <a:t>glucosa por</a:t>
            </a:r>
          </a:p>
          <a:p>
            <a:pPr algn="ctr"/>
            <a:r>
              <a:rPr lang="es-ES_tradnl" sz="1200" dirty="0"/>
              <a:t>tejidos periféricos</a:t>
            </a:r>
          </a:p>
          <a:p>
            <a:pPr algn="ctr"/>
            <a:r>
              <a:rPr lang="es-ES_tradnl" sz="1200" dirty="0" smtClean="0"/>
              <a:t>Síntesis </a:t>
            </a:r>
            <a:r>
              <a:rPr lang="es-ES_tradnl" sz="1200" dirty="0"/>
              <a:t>glucógeno</a:t>
            </a:r>
            <a:r>
              <a:rPr lang="es-ES_tradnl" sz="1200" dirty="0" smtClean="0"/>
              <a:t>, TG, proteínas</a:t>
            </a:r>
            <a:endParaRPr lang="es-ES_tradnl" sz="1200" dirty="0"/>
          </a:p>
        </p:txBody>
      </p:sp>
      <p:sp>
        <p:nvSpPr>
          <p:cNvPr id="43020" name="Rectangle 12"/>
          <p:cNvSpPr>
            <a:spLocks noChangeArrowheads="1"/>
          </p:cNvSpPr>
          <p:nvPr/>
        </p:nvSpPr>
        <p:spPr bwMode="auto">
          <a:xfrm>
            <a:off x="-92075" y="34702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endParaRPr lang="es-ES" sz="1800">
              <a:latin typeface="Arial" charset="0"/>
            </a:endParaRPr>
          </a:p>
        </p:txBody>
      </p:sp>
      <p:sp>
        <p:nvSpPr>
          <p:cNvPr id="43021" name="Rectangle 13"/>
          <p:cNvSpPr>
            <a:spLocks noChangeArrowheads="1"/>
          </p:cNvSpPr>
          <p:nvPr/>
        </p:nvSpPr>
        <p:spPr bwMode="auto">
          <a:xfrm>
            <a:off x="250825" y="2708275"/>
            <a:ext cx="1081088" cy="366713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800" b="1" dirty="0">
                <a:solidFill>
                  <a:srgbClr val="FF0000"/>
                </a:solidFill>
              </a:rPr>
              <a:t>AYUNO</a:t>
            </a:r>
          </a:p>
        </p:txBody>
      </p:sp>
      <p:sp>
        <p:nvSpPr>
          <p:cNvPr id="43022" name="Rectangle 14"/>
          <p:cNvSpPr>
            <a:spLocks noChangeArrowheads="1"/>
          </p:cNvSpPr>
          <p:nvPr/>
        </p:nvSpPr>
        <p:spPr bwMode="auto">
          <a:xfrm>
            <a:off x="71438" y="4267200"/>
            <a:ext cx="1981200" cy="366713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800" b="1" dirty="0">
                <a:solidFill>
                  <a:srgbClr val="FF0000"/>
                </a:solidFill>
              </a:rPr>
              <a:t>INANICION (a)</a:t>
            </a:r>
          </a:p>
        </p:txBody>
      </p:sp>
      <p:sp>
        <p:nvSpPr>
          <p:cNvPr id="43023" name="Rectangle 15"/>
          <p:cNvSpPr>
            <a:spLocks noChangeArrowheads="1"/>
          </p:cNvSpPr>
          <p:nvPr/>
        </p:nvSpPr>
        <p:spPr bwMode="auto">
          <a:xfrm>
            <a:off x="3924300" y="3933825"/>
            <a:ext cx="2719402" cy="1324081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r>
              <a:rPr lang="es-ES_tradnl" sz="1600" b="1" dirty="0" smtClean="0"/>
              <a:t>GLUCOSA</a:t>
            </a:r>
            <a:r>
              <a:rPr lang="es-ES_tradnl" sz="1600" dirty="0" smtClean="0"/>
              <a:t> y </a:t>
            </a:r>
            <a:r>
              <a:rPr lang="es-ES_tradnl" sz="1600" b="1" dirty="0" smtClean="0"/>
              <a:t>C.CETÓNICOS: </a:t>
            </a:r>
            <a:r>
              <a:rPr lang="es-ES_tradnl" sz="1600" dirty="0" smtClean="0"/>
              <a:t>CEREBRO</a:t>
            </a:r>
            <a:endParaRPr lang="es-ES_tradnl" sz="1600" b="1" dirty="0"/>
          </a:p>
          <a:p>
            <a:endParaRPr lang="es-ES_tradnl" sz="1600" b="1" dirty="0"/>
          </a:p>
          <a:p>
            <a:r>
              <a:rPr lang="es-ES_tradnl" sz="1600" b="1" dirty="0" smtClean="0"/>
              <a:t>AC</a:t>
            </a:r>
            <a:r>
              <a:rPr lang="es-ES_tradnl" sz="1600" b="1" dirty="0"/>
              <a:t>. </a:t>
            </a:r>
            <a:r>
              <a:rPr lang="es-ES_tradnl" sz="1600" b="1" dirty="0" smtClean="0"/>
              <a:t>GRASOS </a:t>
            </a:r>
            <a:r>
              <a:rPr lang="es-ES_tradnl" sz="1600" dirty="0" smtClean="0"/>
              <a:t>y </a:t>
            </a:r>
            <a:r>
              <a:rPr lang="es-ES_tradnl" sz="1600" b="1" dirty="0" smtClean="0"/>
              <a:t>C.CETÓNICOS:</a:t>
            </a:r>
            <a:r>
              <a:rPr lang="es-ES_tradnl" sz="1600" dirty="0" smtClean="0"/>
              <a:t> MÚSCULO</a:t>
            </a:r>
            <a:endParaRPr lang="es-ES_tradnl" sz="1600" b="1" dirty="0"/>
          </a:p>
        </p:txBody>
      </p:sp>
      <p:sp>
        <p:nvSpPr>
          <p:cNvPr id="43024" name="Rectangle 17"/>
          <p:cNvSpPr>
            <a:spLocks noChangeArrowheads="1"/>
          </p:cNvSpPr>
          <p:nvPr/>
        </p:nvSpPr>
        <p:spPr bwMode="auto">
          <a:xfrm>
            <a:off x="142875" y="5981700"/>
            <a:ext cx="1906588" cy="366713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1800" b="1" dirty="0">
                <a:solidFill>
                  <a:srgbClr val="FF0000"/>
                </a:solidFill>
              </a:rPr>
              <a:t>INANICION (b)</a:t>
            </a:r>
          </a:p>
        </p:txBody>
      </p:sp>
      <p:sp>
        <p:nvSpPr>
          <p:cNvPr id="43025" name="Rectangle 18"/>
          <p:cNvSpPr>
            <a:spLocks noChangeArrowheads="1"/>
          </p:cNvSpPr>
          <p:nvPr/>
        </p:nvSpPr>
        <p:spPr bwMode="auto">
          <a:xfrm>
            <a:off x="3786182" y="5597757"/>
            <a:ext cx="2857520" cy="831639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r>
              <a:rPr lang="es-ES_tradnl" sz="1600" b="1" dirty="0" smtClean="0"/>
              <a:t> C.CETÓNICOS: </a:t>
            </a:r>
            <a:r>
              <a:rPr lang="es-ES_tradnl" sz="1600" dirty="0" smtClean="0"/>
              <a:t>CEREBRO</a:t>
            </a:r>
            <a:endParaRPr lang="es-ES_tradnl" sz="1600" dirty="0"/>
          </a:p>
          <a:p>
            <a:endParaRPr lang="es-ES_tradnl" sz="1600" dirty="0"/>
          </a:p>
          <a:p>
            <a:r>
              <a:rPr lang="es-ES_tradnl" sz="1600" b="1" dirty="0" smtClean="0"/>
              <a:t>AC</a:t>
            </a:r>
            <a:r>
              <a:rPr lang="es-ES_tradnl" sz="1600" b="1" dirty="0"/>
              <a:t>. </a:t>
            </a:r>
            <a:r>
              <a:rPr lang="es-ES_tradnl" sz="1600" b="1" dirty="0" smtClean="0"/>
              <a:t>GRASOS: </a:t>
            </a:r>
            <a:r>
              <a:rPr lang="es-ES_tradnl" sz="1600" dirty="0" smtClean="0"/>
              <a:t>MÚSCULO</a:t>
            </a:r>
            <a:endParaRPr lang="es-ES_tradnl" sz="1600" b="1" dirty="0"/>
          </a:p>
        </p:txBody>
      </p:sp>
      <p:sp>
        <p:nvSpPr>
          <p:cNvPr id="43026" name="Rectangle 19"/>
          <p:cNvSpPr>
            <a:spLocks noChangeArrowheads="1"/>
          </p:cNvSpPr>
          <p:nvPr/>
        </p:nvSpPr>
        <p:spPr bwMode="auto">
          <a:xfrm>
            <a:off x="6715140" y="3000372"/>
            <a:ext cx="2214578" cy="739306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r>
              <a:rPr lang="es-ES_tradnl" b="1" dirty="0"/>
              <a:t>Se estimula la </a:t>
            </a:r>
            <a:r>
              <a:rPr lang="es-ES_tradnl" b="1" dirty="0" smtClean="0"/>
              <a:t>degradación </a:t>
            </a:r>
            <a:r>
              <a:rPr lang="es-ES_tradnl" b="1" dirty="0"/>
              <a:t>de </a:t>
            </a:r>
            <a:r>
              <a:rPr lang="es-ES_tradnl" b="1" dirty="0" smtClean="0"/>
              <a:t>glucógeno </a:t>
            </a:r>
            <a:r>
              <a:rPr lang="es-ES_tradnl" b="1" dirty="0"/>
              <a:t>hepático y TG</a:t>
            </a:r>
          </a:p>
        </p:txBody>
      </p:sp>
      <p:sp>
        <p:nvSpPr>
          <p:cNvPr id="43027" name="Rectangle 20"/>
          <p:cNvSpPr>
            <a:spLocks noChangeArrowheads="1"/>
          </p:cNvSpPr>
          <p:nvPr/>
        </p:nvSpPr>
        <p:spPr bwMode="auto">
          <a:xfrm>
            <a:off x="6842125" y="4659313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endParaRPr lang="es-ES" sz="1800">
              <a:latin typeface="Arial" charset="0"/>
            </a:endParaRPr>
          </a:p>
        </p:txBody>
      </p:sp>
      <p:sp>
        <p:nvSpPr>
          <p:cNvPr id="43028" name="Rectangle 21"/>
          <p:cNvSpPr>
            <a:spLocks noChangeArrowheads="1"/>
          </p:cNvSpPr>
          <p:nvPr/>
        </p:nvSpPr>
        <p:spPr bwMode="auto">
          <a:xfrm>
            <a:off x="6858016" y="4365805"/>
            <a:ext cx="2314673" cy="308419"/>
          </a:xfrm>
          <a:prstGeom prst="rect">
            <a:avLst/>
          </a:prstGeom>
          <a:solidFill>
            <a:srgbClr val="FFFFCC">
              <a:alpha val="99000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s-ES_tradnl" b="1" dirty="0"/>
              <a:t>Hidrólisis TG y </a:t>
            </a:r>
            <a:r>
              <a:rPr lang="es-ES_tradnl" b="1" dirty="0" err="1" smtClean="0"/>
              <a:t>Cetogénesis</a:t>
            </a:r>
            <a:endParaRPr lang="es-ES_tradnl" b="1" dirty="0"/>
          </a:p>
        </p:txBody>
      </p:sp>
      <p:sp>
        <p:nvSpPr>
          <p:cNvPr id="43029" name="Rectangle 22"/>
          <p:cNvSpPr>
            <a:spLocks noChangeArrowheads="1"/>
          </p:cNvSpPr>
          <p:nvPr/>
        </p:nvSpPr>
        <p:spPr bwMode="auto">
          <a:xfrm>
            <a:off x="2052638" y="2782888"/>
            <a:ext cx="1220787" cy="403225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/>
            <a:r>
              <a:rPr lang="es-ES_tradnl" sz="2000">
                <a:solidFill>
                  <a:srgbClr val="FF3300"/>
                </a:solidFill>
              </a:rPr>
              <a:t>4 – 12 hs</a:t>
            </a:r>
          </a:p>
        </p:txBody>
      </p:sp>
      <p:sp>
        <p:nvSpPr>
          <p:cNvPr id="43030" name="Rectangle 23"/>
          <p:cNvSpPr>
            <a:spLocks noChangeArrowheads="1"/>
          </p:cNvSpPr>
          <p:nvPr/>
        </p:nvSpPr>
        <p:spPr bwMode="auto">
          <a:xfrm>
            <a:off x="2132013" y="4294188"/>
            <a:ext cx="1725612" cy="403225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s-ES_tradnl" sz="2000">
                <a:solidFill>
                  <a:srgbClr val="FF3300"/>
                </a:solidFill>
              </a:rPr>
              <a:t>12 hs – 16 días</a:t>
            </a:r>
          </a:p>
        </p:txBody>
      </p:sp>
      <p:sp>
        <p:nvSpPr>
          <p:cNvPr id="43031" name="Rectangle 24"/>
          <p:cNvSpPr>
            <a:spLocks noChangeArrowheads="1"/>
          </p:cNvSpPr>
          <p:nvPr/>
        </p:nvSpPr>
        <p:spPr bwMode="auto">
          <a:xfrm>
            <a:off x="2197100" y="5951538"/>
            <a:ext cx="1374768" cy="403225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algn="ctr"/>
            <a:r>
              <a:rPr lang="es-ES_tradnl" sz="2000" dirty="0">
                <a:solidFill>
                  <a:srgbClr val="FF3300"/>
                </a:solidFill>
              </a:rPr>
              <a:t>&gt; 16 días</a:t>
            </a:r>
          </a:p>
        </p:txBody>
      </p:sp>
      <p:grpSp>
        <p:nvGrpSpPr>
          <p:cNvPr id="43032" name="Group 28"/>
          <p:cNvGrpSpPr>
            <a:grpSpLocks/>
          </p:cNvGrpSpPr>
          <p:nvPr/>
        </p:nvGrpSpPr>
        <p:grpSpPr bwMode="auto">
          <a:xfrm>
            <a:off x="3857621" y="2643184"/>
            <a:ext cx="2357438" cy="1085851"/>
            <a:chOff x="2517" y="1616"/>
            <a:chExt cx="1485" cy="684"/>
          </a:xfrm>
          <a:solidFill>
            <a:schemeClr val="bg2"/>
          </a:solidFill>
        </p:grpSpPr>
        <p:sp>
          <p:nvSpPr>
            <p:cNvPr id="43046" name="Rectangle 25"/>
            <p:cNvSpPr>
              <a:spLocks noChangeArrowheads="1"/>
            </p:cNvSpPr>
            <p:nvPr/>
          </p:nvSpPr>
          <p:spPr bwMode="auto">
            <a:xfrm>
              <a:off x="2530" y="1616"/>
              <a:ext cx="1472" cy="36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r>
                <a:rPr lang="es-ES_tradnl" sz="1600" b="1" dirty="0" smtClean="0"/>
                <a:t>GLUCOSA: </a:t>
              </a:r>
              <a:r>
                <a:rPr lang="es-ES_tradnl" sz="1600" dirty="0" smtClean="0"/>
                <a:t>CEREBRO</a:t>
              </a:r>
              <a:endParaRPr lang="es-ES_tradnl" sz="1600" dirty="0"/>
            </a:p>
            <a:p>
              <a:endParaRPr lang="es-ES_tradnl" sz="1600" b="1" dirty="0"/>
            </a:p>
          </p:txBody>
        </p:sp>
        <p:sp>
          <p:nvSpPr>
            <p:cNvPr id="43047" name="Rectangle 26"/>
            <p:cNvSpPr>
              <a:spLocks noChangeArrowheads="1"/>
            </p:cNvSpPr>
            <p:nvPr/>
          </p:nvSpPr>
          <p:spPr bwMode="auto">
            <a:xfrm>
              <a:off x="2517" y="1931"/>
              <a:ext cx="1485" cy="36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 lIns="90488" tIns="46038" rIns="90488" bIns="46038">
              <a:spAutoFit/>
            </a:bodyPr>
            <a:lstStyle/>
            <a:p>
              <a:r>
                <a:rPr lang="es-ES_tradnl" sz="1600" b="1" dirty="0"/>
                <a:t>ACIDOS </a:t>
              </a:r>
              <a:r>
                <a:rPr lang="es-ES_tradnl" sz="1600" b="1" dirty="0" smtClean="0"/>
                <a:t>GRASOS: </a:t>
              </a:r>
              <a:r>
                <a:rPr lang="es-ES_tradnl" sz="1600" dirty="0" smtClean="0"/>
                <a:t>MÚSCULO, HÍGADO</a:t>
              </a:r>
              <a:endParaRPr lang="es-ES_tradnl" sz="1600" dirty="0"/>
            </a:p>
          </p:txBody>
        </p:sp>
      </p:grpSp>
      <p:sp>
        <p:nvSpPr>
          <p:cNvPr id="43033" name="Line 29"/>
          <p:cNvSpPr>
            <a:spLocks noChangeShapeType="1"/>
          </p:cNvSpPr>
          <p:nvPr/>
        </p:nvSpPr>
        <p:spPr bwMode="auto">
          <a:xfrm flipV="1">
            <a:off x="7000892" y="1357298"/>
            <a:ext cx="0" cy="288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3034" name="Rectangle 30"/>
          <p:cNvSpPr>
            <a:spLocks noChangeArrowheads="1"/>
          </p:cNvSpPr>
          <p:nvPr/>
        </p:nvSpPr>
        <p:spPr bwMode="auto">
          <a:xfrm>
            <a:off x="7143768" y="1357298"/>
            <a:ext cx="1162050" cy="336550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b="1" dirty="0">
                <a:solidFill>
                  <a:srgbClr val="FF3300"/>
                </a:solidFill>
              </a:rPr>
              <a:t>INSULINA</a:t>
            </a:r>
          </a:p>
        </p:txBody>
      </p:sp>
      <p:sp>
        <p:nvSpPr>
          <p:cNvPr id="43037" name="Rectangle 33"/>
          <p:cNvSpPr>
            <a:spLocks noChangeArrowheads="1"/>
          </p:cNvSpPr>
          <p:nvPr/>
        </p:nvSpPr>
        <p:spPr bwMode="auto">
          <a:xfrm>
            <a:off x="6643702" y="2643182"/>
            <a:ext cx="2276475" cy="336550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b="1" dirty="0">
                <a:solidFill>
                  <a:srgbClr val="FF3300"/>
                </a:solidFill>
              </a:rPr>
              <a:t>GLUCAGON Y ADREN.</a:t>
            </a:r>
          </a:p>
        </p:txBody>
      </p:sp>
      <p:sp>
        <p:nvSpPr>
          <p:cNvPr id="43039" name="Rectangle 35"/>
          <p:cNvSpPr>
            <a:spLocks noChangeArrowheads="1"/>
          </p:cNvSpPr>
          <p:nvPr/>
        </p:nvSpPr>
        <p:spPr bwMode="auto">
          <a:xfrm>
            <a:off x="6867557" y="3949706"/>
            <a:ext cx="2276475" cy="336550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b="1">
                <a:solidFill>
                  <a:srgbClr val="FF3300"/>
                </a:solidFill>
              </a:rPr>
              <a:t>GLUCAGON Y ADREN.</a:t>
            </a:r>
          </a:p>
        </p:txBody>
      </p:sp>
      <p:sp>
        <p:nvSpPr>
          <p:cNvPr id="43040" name="Rectangle 36"/>
          <p:cNvSpPr>
            <a:spLocks noChangeArrowheads="1"/>
          </p:cNvSpPr>
          <p:nvPr/>
        </p:nvSpPr>
        <p:spPr bwMode="auto">
          <a:xfrm>
            <a:off x="6835676" y="5967089"/>
            <a:ext cx="2308324" cy="739306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r>
              <a:rPr lang="es-ES_tradnl" b="1" dirty="0" smtClean="0"/>
              <a:t>Degradación </a:t>
            </a:r>
            <a:r>
              <a:rPr lang="es-ES_tradnl" b="1" dirty="0"/>
              <a:t>de proteína </a:t>
            </a:r>
            <a:r>
              <a:rPr lang="es-ES_tradnl" b="1" dirty="0" smtClean="0"/>
              <a:t>muscular (aminoácidos p/</a:t>
            </a:r>
            <a:r>
              <a:rPr lang="es-ES_tradnl" b="1" dirty="0" err="1" smtClean="0"/>
              <a:t>gluconeogénesis</a:t>
            </a:r>
            <a:r>
              <a:rPr lang="es-ES_tradnl" b="1" dirty="0" smtClean="0"/>
              <a:t>)</a:t>
            </a:r>
            <a:endParaRPr lang="es-ES_tradnl" b="1" dirty="0"/>
          </a:p>
        </p:txBody>
      </p:sp>
      <p:sp>
        <p:nvSpPr>
          <p:cNvPr id="43042" name="Rectangle 38"/>
          <p:cNvSpPr>
            <a:spLocks noChangeArrowheads="1"/>
          </p:cNvSpPr>
          <p:nvPr/>
        </p:nvSpPr>
        <p:spPr bwMode="auto">
          <a:xfrm>
            <a:off x="7215206" y="4786322"/>
            <a:ext cx="1162050" cy="336550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r>
              <a:rPr lang="es-ES_tradnl" b="1" dirty="0">
                <a:solidFill>
                  <a:srgbClr val="FF3300"/>
                </a:solidFill>
              </a:rPr>
              <a:t>CORTISOL</a:t>
            </a:r>
          </a:p>
        </p:txBody>
      </p:sp>
      <p:sp>
        <p:nvSpPr>
          <p:cNvPr id="43044" name="Rectangle 40"/>
          <p:cNvSpPr>
            <a:spLocks noChangeArrowheads="1"/>
          </p:cNvSpPr>
          <p:nvPr/>
        </p:nvSpPr>
        <p:spPr bwMode="auto">
          <a:xfrm>
            <a:off x="6902481" y="5643578"/>
            <a:ext cx="2170113" cy="336550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6038" rIns="90488" bIns="46038">
            <a:spAutoFit/>
          </a:bodyPr>
          <a:lstStyle/>
          <a:p>
            <a:r>
              <a:rPr lang="es-ES_tradnl" b="1">
                <a:solidFill>
                  <a:srgbClr val="FF3300"/>
                </a:solidFill>
              </a:rPr>
              <a:t>GLUCAGON Y ADREN.</a:t>
            </a:r>
          </a:p>
        </p:txBody>
      </p:sp>
      <p:sp>
        <p:nvSpPr>
          <p:cNvPr id="41" name="Line 29"/>
          <p:cNvSpPr>
            <a:spLocks noChangeShapeType="1"/>
          </p:cNvSpPr>
          <p:nvPr/>
        </p:nvSpPr>
        <p:spPr bwMode="auto">
          <a:xfrm flipV="1">
            <a:off x="7072330" y="4786322"/>
            <a:ext cx="0" cy="288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2" name="Line 29"/>
          <p:cNvSpPr>
            <a:spLocks noChangeShapeType="1"/>
          </p:cNvSpPr>
          <p:nvPr/>
        </p:nvSpPr>
        <p:spPr bwMode="auto">
          <a:xfrm flipV="1">
            <a:off x="6786578" y="3925893"/>
            <a:ext cx="0" cy="288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3" name="Line 29"/>
          <p:cNvSpPr>
            <a:spLocks noChangeShapeType="1"/>
          </p:cNvSpPr>
          <p:nvPr/>
        </p:nvSpPr>
        <p:spPr bwMode="auto">
          <a:xfrm flipV="1">
            <a:off x="6572264" y="2643182"/>
            <a:ext cx="0" cy="288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4" name="Line 29"/>
          <p:cNvSpPr>
            <a:spLocks noChangeShapeType="1"/>
          </p:cNvSpPr>
          <p:nvPr/>
        </p:nvSpPr>
        <p:spPr bwMode="auto">
          <a:xfrm flipV="1">
            <a:off x="6786578" y="5568967"/>
            <a:ext cx="0" cy="288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5" name="Line 29"/>
          <p:cNvSpPr>
            <a:spLocks noChangeShapeType="1"/>
          </p:cNvSpPr>
          <p:nvPr/>
        </p:nvSpPr>
        <p:spPr bwMode="auto">
          <a:xfrm flipV="1">
            <a:off x="6715140" y="2068505"/>
            <a:ext cx="0" cy="2889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6" name="Line 29"/>
          <p:cNvSpPr>
            <a:spLocks noChangeShapeType="1"/>
          </p:cNvSpPr>
          <p:nvPr/>
        </p:nvSpPr>
        <p:spPr bwMode="auto">
          <a:xfrm flipV="1">
            <a:off x="7072330" y="1711315"/>
            <a:ext cx="0" cy="2889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3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3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3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3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3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3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3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43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 animBg="1"/>
      <p:bldP spid="43017" grpId="0" animBg="1"/>
      <p:bldP spid="43018" grpId="0" animBg="1"/>
      <p:bldP spid="43019" grpId="0" animBg="1"/>
      <p:bldP spid="43021" grpId="0" animBg="1"/>
      <p:bldP spid="43022" grpId="0" animBg="1"/>
      <p:bldP spid="43023" grpId="0" animBg="1"/>
      <p:bldP spid="43024" grpId="0" animBg="1"/>
      <p:bldP spid="43025" grpId="0" animBg="1"/>
      <p:bldP spid="43026" grpId="0" animBg="1"/>
      <p:bldP spid="43028" grpId="0" animBg="1"/>
      <p:bldP spid="43029" grpId="0" animBg="1"/>
      <p:bldP spid="43030" grpId="0" animBg="1"/>
      <p:bldP spid="43031" grpId="0" animBg="1"/>
      <p:bldP spid="43033" grpId="0" animBg="1"/>
      <p:bldP spid="43034" grpId="0" animBg="1"/>
      <p:bldP spid="43037" grpId="0" animBg="1"/>
      <p:bldP spid="43039" grpId="0" animBg="1"/>
      <p:bldP spid="43040" grpId="0" animBg="1"/>
      <p:bldP spid="43042" grpId="0" animBg="1"/>
      <p:bldP spid="43044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8230" y="142875"/>
            <a:ext cx="8581488" cy="6643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7066187" y="1500174"/>
            <a:ext cx="192071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Estados de la </a:t>
            </a:r>
          </a:p>
          <a:p>
            <a:pPr algn="ctr"/>
            <a:r>
              <a:rPr lang="es-ES_tradnl" sz="2000" b="1" dirty="0" err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homeostacia</a:t>
            </a:r>
            <a:endParaRPr lang="es-ES_tradnl" sz="2000" b="1" dirty="0" smtClean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_tradnl" sz="20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de la Glucosa</a:t>
            </a:r>
            <a:endParaRPr lang="es-AR" sz="20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3035" y="214290"/>
            <a:ext cx="9697133" cy="6740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3038" y="288178"/>
            <a:ext cx="10501450" cy="756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275013" y="5661025"/>
            <a:ext cx="1152525" cy="504825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s-AR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284663" y="495300"/>
            <a:ext cx="4608513" cy="5435601"/>
            <a:chOff x="2699" y="436"/>
            <a:chExt cx="2903" cy="3424"/>
          </a:xfrm>
        </p:grpSpPr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3"/>
            <a:srcRect l="46637"/>
            <a:stretch>
              <a:fillRect/>
            </a:stretch>
          </p:blipFill>
          <p:spPr bwMode="auto">
            <a:xfrm>
              <a:off x="2699" y="436"/>
              <a:ext cx="2903" cy="342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2300" name="Text Box 5"/>
            <p:cNvSpPr txBox="1">
              <a:spLocks noChangeArrowheads="1"/>
            </p:cNvSpPr>
            <p:nvPr/>
          </p:nvSpPr>
          <p:spPr bwMode="auto">
            <a:xfrm>
              <a:off x="3822" y="2568"/>
              <a:ext cx="1147" cy="641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 eaLnBrk="1" hangingPunct="1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s-ES" altLang="es-AR" sz="2000" b="1" dirty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Vías anabólicas</a:t>
              </a:r>
            </a:p>
            <a:p>
              <a:pPr algn="ctr" defTabSz="449263" eaLnBrk="1" hangingPunct="1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s-ES" altLang="es-AR" sz="2000" b="1" dirty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divergentes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42875" y="514350"/>
            <a:ext cx="4287838" cy="5508626"/>
            <a:chOff x="90" y="448"/>
            <a:chExt cx="2701" cy="3470"/>
          </a:xfrm>
        </p:grpSpPr>
        <p:pic>
          <p:nvPicPr>
            <p:cNvPr id="12296" name="Picture 7"/>
            <p:cNvPicPr>
              <a:picLocks noChangeAspect="1" noChangeArrowheads="1"/>
            </p:cNvPicPr>
            <p:nvPr/>
          </p:nvPicPr>
          <p:blipFill>
            <a:blip r:embed="rId3"/>
            <a:srcRect r="53328"/>
            <a:stretch>
              <a:fillRect/>
            </a:stretch>
          </p:blipFill>
          <p:spPr bwMode="auto">
            <a:xfrm>
              <a:off x="160" y="448"/>
              <a:ext cx="2539" cy="342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2297" name="Text Box 8"/>
            <p:cNvSpPr txBox="1">
              <a:spLocks noChangeArrowheads="1"/>
            </p:cNvSpPr>
            <p:nvPr/>
          </p:nvSpPr>
          <p:spPr bwMode="auto">
            <a:xfrm>
              <a:off x="90" y="2377"/>
              <a:ext cx="1475" cy="447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square" lIns="90000" tIns="46800" rIns="90000" bIns="46800">
              <a:spAutoFit/>
            </a:bodyPr>
            <a:lstStyle/>
            <a:p>
              <a:pPr algn="ctr" defTabSz="449263" eaLnBrk="1" hangingPunct="1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s-ES" altLang="es-AR" sz="20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Vías catabólicas</a:t>
              </a:r>
            </a:p>
            <a:p>
              <a:pPr algn="ctr" defTabSz="449263" eaLnBrk="1" hangingPunct="1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s-ES" altLang="es-AR" sz="20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convergentes</a:t>
              </a:r>
            </a:p>
          </p:txBody>
        </p:sp>
        <p:sp>
          <p:nvSpPr>
            <p:cNvPr id="12298" name="Rectangle 9"/>
            <p:cNvSpPr>
              <a:spLocks noChangeArrowheads="1"/>
            </p:cNvSpPr>
            <p:nvPr/>
          </p:nvSpPr>
          <p:spPr bwMode="auto">
            <a:xfrm>
              <a:off x="2065" y="3600"/>
              <a:ext cx="726" cy="318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s-AR"/>
            </a:p>
          </p:txBody>
        </p:sp>
      </p:grpSp>
      <p:sp>
        <p:nvSpPr>
          <p:cNvPr id="12293" name="Text Box 10"/>
          <p:cNvSpPr txBox="1">
            <a:spLocks noChangeArrowheads="1"/>
          </p:cNvSpPr>
          <p:nvPr/>
        </p:nvSpPr>
        <p:spPr bwMode="auto">
          <a:xfrm>
            <a:off x="0" y="5072074"/>
            <a:ext cx="414340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s-MX" altLang="es-AR" sz="1600" b="1" dirty="0">
                <a:solidFill>
                  <a:srgbClr val="FF0000"/>
                </a:solidFill>
                <a:sym typeface="Wingdings" pitchFamily="2" charset="2"/>
              </a:rPr>
              <a:t>Compuestos de muy distinto origen y naturaleza pueden llegar a formar los mismos </a:t>
            </a:r>
            <a:r>
              <a:rPr lang="es-MX" altLang="es-AR" sz="1600" b="1" dirty="0" err="1">
                <a:solidFill>
                  <a:srgbClr val="FF0000"/>
                </a:solidFill>
                <a:sym typeface="Wingdings" pitchFamily="2" charset="2"/>
              </a:rPr>
              <a:t>metabolitos</a:t>
            </a:r>
            <a:r>
              <a:rPr lang="es-MX" altLang="es-AR" sz="1600" b="1" dirty="0">
                <a:solidFill>
                  <a:srgbClr val="FF0000"/>
                </a:solidFill>
                <a:sym typeface="Wingdings" pitchFamily="2" charset="2"/>
              </a:rPr>
              <a:t> y alcanzar igual destino.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4695825" y="5072074"/>
            <a:ext cx="44481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s-MX" altLang="es-AR" sz="1600" b="1" dirty="0" smtClean="0">
                <a:solidFill>
                  <a:srgbClr val="0000CC"/>
                </a:solidFill>
                <a:sym typeface="Wingdings" pitchFamily="2" charset="2"/>
              </a:rPr>
              <a:t>A partir </a:t>
            </a:r>
            <a:r>
              <a:rPr lang="es-MX" altLang="es-AR" sz="1600" b="1" dirty="0">
                <a:solidFill>
                  <a:srgbClr val="0000CC"/>
                </a:solidFill>
                <a:sym typeface="Wingdings" pitchFamily="2" charset="2"/>
              </a:rPr>
              <a:t>del mismo </a:t>
            </a:r>
            <a:r>
              <a:rPr lang="es-MX" altLang="es-AR" sz="1600" b="1" dirty="0" smtClean="0">
                <a:solidFill>
                  <a:srgbClr val="0000CC"/>
                </a:solidFill>
                <a:sym typeface="Wingdings" pitchFamily="2" charset="2"/>
              </a:rPr>
              <a:t>compuesto</a:t>
            </a:r>
          </a:p>
          <a:p>
            <a:pPr algn="ctr" eaLnBrk="1" hangingPunct="1"/>
            <a:r>
              <a:rPr lang="es-MX" altLang="es-AR" sz="1600" b="1" dirty="0" smtClean="0">
                <a:solidFill>
                  <a:srgbClr val="0000CC"/>
                </a:solidFill>
                <a:sym typeface="Wingdings" pitchFamily="2" charset="2"/>
              </a:rPr>
              <a:t> </a:t>
            </a:r>
            <a:r>
              <a:rPr lang="es-MX" altLang="es-AR" sz="1600" b="1" dirty="0">
                <a:solidFill>
                  <a:srgbClr val="0000CC"/>
                </a:solidFill>
                <a:sym typeface="Wingdings" pitchFamily="2" charset="2"/>
              </a:rPr>
              <a:t>pueden originarse sustancias muy diversas.</a:t>
            </a:r>
            <a:endParaRPr lang="es-ES_tradnl" altLang="es-AR" sz="1600" dirty="0">
              <a:solidFill>
                <a:srgbClr val="0000CC"/>
              </a:solidFill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428596" y="0"/>
            <a:ext cx="8229600" cy="582594"/>
          </a:xfrm>
          <a:prstGeom prst="rect">
            <a:avLst/>
          </a:prstGeom>
          <a:gradFill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RUTAS METABOLICAS</a:t>
            </a:r>
            <a:endParaRPr kumimoji="0" lang="es-E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4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9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785794"/>
            <a:ext cx="9004700" cy="55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70" y="357166"/>
            <a:ext cx="9112522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9596" y="357166"/>
            <a:ext cx="9335883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675" y="428604"/>
            <a:ext cx="8969237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216" y="571480"/>
            <a:ext cx="8755107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13" y="587809"/>
            <a:ext cx="9028286" cy="598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56091" y="1428736"/>
            <a:ext cx="10073031" cy="392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Fig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32" y="158215"/>
            <a:ext cx="7000892" cy="6556933"/>
          </a:xfrm>
          <a:prstGeom prst="rect">
            <a:avLst/>
          </a:prstGeom>
          <a:noFill/>
        </p:spPr>
      </p:pic>
      <p:sp>
        <p:nvSpPr>
          <p:cNvPr id="3" name="2 CuadroTexto"/>
          <p:cNvSpPr txBox="1"/>
          <p:nvPr/>
        </p:nvSpPr>
        <p:spPr>
          <a:xfrm>
            <a:off x="214282" y="3786190"/>
            <a:ext cx="1846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 smtClean="0"/>
              <a:t>BUENA</a:t>
            </a:r>
            <a:r>
              <a:rPr lang="es-ES_tradnl" dirty="0" smtClean="0"/>
              <a:t> NUTRICIÓN</a:t>
            </a:r>
            <a:endParaRPr lang="es-A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 descr="Fi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93" y="35193"/>
            <a:ext cx="7520679" cy="6608517"/>
          </a:xfrm>
          <a:prstGeom prst="rect">
            <a:avLst/>
          </a:prstGeom>
          <a:noFill/>
        </p:spPr>
      </p:pic>
      <p:sp>
        <p:nvSpPr>
          <p:cNvPr id="3" name="2 CuadroTexto"/>
          <p:cNvSpPr txBox="1"/>
          <p:nvPr/>
        </p:nvSpPr>
        <p:spPr>
          <a:xfrm>
            <a:off x="214282" y="5429264"/>
            <a:ext cx="18464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/>
              <a:t>AYUNO TEMPRANO</a:t>
            </a:r>
            <a:endParaRPr lang="es-A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Fig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0"/>
            <a:ext cx="7215206" cy="6417289"/>
          </a:xfrm>
          <a:prstGeom prst="rect">
            <a:avLst/>
          </a:prstGeom>
          <a:noFill/>
        </p:spPr>
      </p:pic>
      <p:sp>
        <p:nvSpPr>
          <p:cNvPr id="3" name="2 CuadroTexto"/>
          <p:cNvSpPr txBox="1"/>
          <p:nvPr/>
        </p:nvSpPr>
        <p:spPr>
          <a:xfrm>
            <a:off x="642910" y="3786190"/>
            <a:ext cx="18240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/>
              <a:t>AYUNO AVANZADO</a:t>
            </a:r>
            <a:endParaRPr lang="es-A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790" y="0"/>
            <a:ext cx="8957909" cy="607220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3" name="Text Box 73"/>
          <p:cNvSpPr txBox="1">
            <a:spLocks/>
          </p:cNvSpPr>
          <p:nvPr/>
        </p:nvSpPr>
        <p:spPr>
          <a:xfrm>
            <a:off x="2643174" y="5929330"/>
            <a:ext cx="4532010" cy="461665"/>
          </a:xfrm>
          <a:prstGeom prst="rect">
            <a:avLst/>
          </a:prstGeom>
          <a:noFill/>
          <a:ln>
            <a:noFill/>
          </a:ln>
        </p:spPr>
        <p:txBody>
          <a:bodyPr wrap="none" numCol="1">
            <a:spAutoFit/>
          </a:bodyPr>
          <a:lstStyle/>
          <a:p>
            <a:pPr marL="0" indent="0"/>
            <a:r>
              <a:rPr lang="en-US" sz="2400" b="1" dirty="0" smtClean="0">
                <a:solidFill>
                  <a:srgbClr val="C00000"/>
                </a:solidFill>
              </a:rPr>
              <a:t>Ejemplo general de convergencia</a:t>
            </a:r>
          </a:p>
        </p:txBody>
      </p:sp>
      <p:sp>
        <p:nvSpPr>
          <p:cNvPr id="4" name="23 Rectángulo"/>
          <p:cNvSpPr>
            <a:spLocks noChangeArrowheads="1"/>
          </p:cNvSpPr>
          <p:nvPr/>
        </p:nvSpPr>
        <p:spPr bwMode="auto">
          <a:xfrm>
            <a:off x="4572000" y="6429396"/>
            <a:ext cx="457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1200" dirty="0">
                <a:latin typeface="Calibri" pitchFamily="34" charset="0"/>
              </a:rPr>
              <a:t>BLANCO A. y BLANCO G., “Química Biológica”, Ed. El Ateneo, 9a </a:t>
            </a:r>
            <a:r>
              <a:rPr lang="es-ES_tradnl" sz="1200" dirty="0" err="1">
                <a:latin typeface="Calibri" pitchFamily="34" charset="0"/>
              </a:rPr>
              <a:t>edic</a:t>
            </a:r>
            <a:r>
              <a:rPr lang="es-ES_tradnl" sz="1200" dirty="0">
                <a:latin typeface="Calibri" pitchFamily="34" charset="0"/>
              </a:rPr>
              <a:t>.</a:t>
            </a:r>
            <a:endParaRPr lang="es-A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 descr="yoooooo_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7620000" cy="3533776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2428860" y="378619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AR" dirty="0" smtClean="0"/>
              <a:t>Vías metabólicas </a:t>
            </a:r>
            <a:r>
              <a:rPr lang="es-AR" dirty="0" err="1" smtClean="0"/>
              <a:t>princpales</a:t>
            </a:r>
            <a:r>
              <a:rPr lang="es-AR" dirty="0" smtClean="0"/>
              <a:t> en el hígado en ayuno. Imagen tomada de Bioquímica 4ta </a:t>
            </a:r>
            <a:r>
              <a:rPr lang="es-AR" dirty="0" err="1" smtClean="0"/>
              <a:t>edicion</a:t>
            </a:r>
            <a:r>
              <a:rPr lang="es-AR" dirty="0" smtClean="0"/>
              <a:t> Champe, Pamela y Richard Harvey</a:t>
            </a:r>
            <a:endParaRPr lang="es-A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2" descr="yoooooo_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14356"/>
            <a:ext cx="3724275" cy="3924301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4143372" y="3000372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AR" dirty="0" smtClean="0"/>
              <a:t>Vías metabólicas principales en el </a:t>
            </a:r>
            <a:r>
              <a:rPr lang="es-AR" dirty="0" err="1" smtClean="0"/>
              <a:t>adipocito</a:t>
            </a:r>
            <a:r>
              <a:rPr lang="es-AR" dirty="0" smtClean="0"/>
              <a:t> en ayuno. Imagen tomada de Bioquímica 4ta </a:t>
            </a:r>
            <a:r>
              <a:rPr lang="es-AR" dirty="0" err="1" smtClean="0"/>
              <a:t>edicion</a:t>
            </a:r>
            <a:r>
              <a:rPr lang="es-AR" dirty="0" smtClean="0"/>
              <a:t> Champe, Pamela y Richard Harvey</a:t>
            </a:r>
            <a:endParaRPr lang="es-A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 descr="yoooooo_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4229100" cy="4124326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4572000" y="3000372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AR" dirty="0" smtClean="0"/>
              <a:t>Vías metabólicas principales en el músculo esquelético en ayuno. Imagen tomada de Bioquímica 4ta </a:t>
            </a:r>
            <a:r>
              <a:rPr lang="es-AR" dirty="0" err="1" smtClean="0"/>
              <a:t>edicion</a:t>
            </a:r>
            <a:r>
              <a:rPr lang="es-AR" dirty="0" smtClean="0"/>
              <a:t> Champe, Pamela y Richard Harvey</a:t>
            </a:r>
            <a:endParaRPr lang="es-A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 descr="yoooooo_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500042"/>
            <a:ext cx="8648700" cy="6219824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928662" y="-3413"/>
            <a:ext cx="7429552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1800" b="1" dirty="0" smtClean="0">
                <a:latin typeface="Arial" pitchFamily="34" charset="0"/>
                <a:cs typeface="Arial" pitchFamily="34" charset="0"/>
              </a:rPr>
              <a:t>Relación de los tejidos en </a:t>
            </a:r>
            <a:r>
              <a:rPr lang="es-AR" sz="1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ESTADO DE </a:t>
            </a:r>
            <a:r>
              <a:rPr lang="es-AR" sz="1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ABSORCIÓN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s-AR" sz="1100" b="1" dirty="0" smtClean="0">
                <a:latin typeface="Arial" pitchFamily="34" charset="0"/>
                <a:cs typeface="Arial" pitchFamily="34" charset="0"/>
              </a:rPr>
              <a:t>(Imagen </a:t>
            </a:r>
            <a:r>
              <a:rPr lang="es-AR" sz="1100" b="1" dirty="0" smtClean="0">
                <a:latin typeface="Arial" pitchFamily="34" charset="0"/>
                <a:cs typeface="Arial" pitchFamily="34" charset="0"/>
              </a:rPr>
              <a:t>tomada de Bioquímica 4ta </a:t>
            </a:r>
            <a:r>
              <a:rPr lang="es-AR" sz="1100" b="1" dirty="0" err="1" smtClean="0">
                <a:latin typeface="Arial" pitchFamily="34" charset="0"/>
                <a:cs typeface="Arial" pitchFamily="34" charset="0"/>
              </a:rPr>
              <a:t>edic</a:t>
            </a:r>
            <a:r>
              <a:rPr lang="es-AR" sz="1100" b="1" dirty="0" smtClean="0">
                <a:latin typeface="Arial" pitchFamily="34" charset="0"/>
                <a:cs typeface="Arial" pitchFamily="34" charset="0"/>
              </a:rPr>
              <a:t>. Champe </a:t>
            </a:r>
            <a:r>
              <a:rPr lang="es-AR" sz="1100" b="1" dirty="0" smtClean="0">
                <a:latin typeface="Arial" pitchFamily="34" charset="0"/>
                <a:cs typeface="Arial" pitchFamily="34" charset="0"/>
              </a:rPr>
              <a:t>Pamela y Richard </a:t>
            </a:r>
            <a:r>
              <a:rPr lang="es-AR" sz="1100" b="1" dirty="0" smtClean="0">
                <a:latin typeface="Arial" pitchFamily="34" charset="0"/>
                <a:cs typeface="Arial" pitchFamily="34" charset="0"/>
              </a:rPr>
              <a:t>Harvey)</a:t>
            </a:r>
            <a:endParaRPr lang="es-AR" sz="11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yoooooo_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91" y="376261"/>
            <a:ext cx="7877175" cy="6624639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928662" y="-3413"/>
            <a:ext cx="7429552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1800" b="1" dirty="0" smtClean="0">
                <a:latin typeface="Arial" pitchFamily="34" charset="0"/>
                <a:cs typeface="Arial" pitchFamily="34" charset="0"/>
              </a:rPr>
              <a:t>Relación de los tejidos en </a:t>
            </a:r>
            <a:r>
              <a:rPr lang="es-AR" sz="1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ESTADO DE </a:t>
            </a:r>
            <a:r>
              <a:rPr lang="es-AR" sz="1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AYUNO PROLONGADO</a:t>
            </a:r>
            <a:r>
              <a:rPr lang="es-AR" sz="18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s-AR" sz="1100" b="1" dirty="0" smtClean="0">
                <a:latin typeface="Arial" pitchFamily="34" charset="0"/>
                <a:cs typeface="Arial" pitchFamily="34" charset="0"/>
              </a:rPr>
              <a:t>(Imagen </a:t>
            </a:r>
            <a:r>
              <a:rPr lang="es-AR" sz="1100" b="1" dirty="0" smtClean="0">
                <a:latin typeface="Arial" pitchFamily="34" charset="0"/>
                <a:cs typeface="Arial" pitchFamily="34" charset="0"/>
              </a:rPr>
              <a:t>tomada de Bioquímica 4ta </a:t>
            </a:r>
            <a:r>
              <a:rPr lang="es-AR" sz="1100" b="1" dirty="0" err="1" smtClean="0">
                <a:latin typeface="Arial" pitchFamily="34" charset="0"/>
                <a:cs typeface="Arial" pitchFamily="34" charset="0"/>
              </a:rPr>
              <a:t>edic</a:t>
            </a:r>
            <a:r>
              <a:rPr lang="es-AR" sz="1100" b="1" dirty="0" smtClean="0">
                <a:latin typeface="Arial" pitchFamily="34" charset="0"/>
                <a:cs typeface="Arial" pitchFamily="34" charset="0"/>
              </a:rPr>
              <a:t>. Champe </a:t>
            </a:r>
            <a:r>
              <a:rPr lang="es-AR" sz="1100" b="1" dirty="0" smtClean="0">
                <a:latin typeface="Arial" pitchFamily="34" charset="0"/>
                <a:cs typeface="Arial" pitchFamily="34" charset="0"/>
              </a:rPr>
              <a:t>Pamela y Richard </a:t>
            </a:r>
            <a:r>
              <a:rPr lang="es-AR" sz="1100" b="1" dirty="0" smtClean="0">
                <a:latin typeface="Arial" pitchFamily="34" charset="0"/>
                <a:cs typeface="Arial" pitchFamily="34" charset="0"/>
              </a:rPr>
              <a:t>Harvey)</a:t>
            </a:r>
            <a:endParaRPr lang="es-AR" sz="11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39" y="1928803"/>
            <a:ext cx="8602639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CuadroTexto"/>
          <p:cNvSpPr txBox="1"/>
          <p:nvPr/>
        </p:nvSpPr>
        <p:spPr>
          <a:xfrm>
            <a:off x="714348" y="164305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BIBLIOGRAFÍA</a:t>
            </a:r>
            <a:endParaRPr lang="es-A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1142976" y="1357298"/>
          <a:ext cx="6215108" cy="4064000"/>
        </p:xfrm>
        <a:graphic>
          <a:graphicData uri="http://schemas.openxmlformats.org/drawingml/2006/table">
            <a:tbl>
              <a:tblPr/>
              <a:tblGrid>
                <a:gridCol w="1553777"/>
                <a:gridCol w="1553777"/>
                <a:gridCol w="1553777"/>
                <a:gridCol w="1553777"/>
              </a:tblGrid>
              <a:tr h="615758">
                <a:tc>
                  <a:txBody>
                    <a:bodyPr/>
                    <a:lstStyle/>
                    <a:p>
                      <a:endParaRPr lang="es-AR" dirty="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AR" sz="1200" dirty="0" smtClean="0"/>
                        <a:t>Hígado</a:t>
                      </a:r>
                      <a:r>
                        <a:rPr lang="es-AR" sz="1200" dirty="0"/>
                        <a:t/>
                      </a:r>
                      <a:br>
                        <a:rPr lang="es-AR" sz="1200" dirty="0"/>
                      </a:br>
                      <a:endParaRPr lang="es-AR" sz="1200" dirty="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AR" sz="1200" dirty="0" err="1"/>
                        <a:t>Adipocito</a:t>
                      </a:r>
                      <a:r>
                        <a:rPr lang="es-AR" sz="1200" dirty="0"/>
                        <a:t/>
                      </a:r>
                      <a:br>
                        <a:rPr lang="es-AR" sz="1200" dirty="0"/>
                      </a:br>
                      <a:endParaRPr lang="es-AR" sz="1200" dirty="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AR" sz="1200" dirty="0"/>
                        <a:t>Músculo</a:t>
                      </a:r>
                      <a:br>
                        <a:rPr lang="es-AR" sz="1200" dirty="0"/>
                      </a:br>
                      <a:endParaRPr lang="es-AR" sz="1200" dirty="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121">
                <a:tc>
                  <a:txBody>
                    <a:bodyPr/>
                    <a:lstStyle/>
                    <a:p>
                      <a:pPr fontAlgn="t"/>
                      <a:r>
                        <a:rPr lang="es-AR" sz="1200" dirty="0"/>
                        <a:t>Ayuno</a:t>
                      </a:r>
                      <a:br>
                        <a:rPr lang="es-AR" sz="1200" dirty="0"/>
                      </a:br>
                      <a:endParaRPr lang="es-AR" sz="1200" dirty="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s-AR" sz="1200"/>
                        <a:t>Glucogenólisis</a:t>
                      </a:r>
                      <a:br>
                        <a:rPr lang="es-AR" sz="1200"/>
                      </a:br>
                      <a:r>
                        <a:rPr lang="es-AR" sz="1200"/>
                        <a:t>Neoglucogénesis</a:t>
                      </a:r>
                      <a:br>
                        <a:rPr lang="es-AR" sz="1200"/>
                      </a:br>
                      <a:r>
                        <a:rPr lang="es-AR" sz="1200"/>
                        <a:t>Cetogénesis</a:t>
                      </a:r>
                      <a:br>
                        <a:rPr lang="es-AR" sz="1200"/>
                      </a:br>
                      <a:r>
                        <a:rPr lang="es-AR" sz="1200"/>
                        <a:t>Beta oxidación</a:t>
                      </a:r>
                      <a:br>
                        <a:rPr lang="es-AR" sz="1200"/>
                      </a:br>
                      <a:endParaRPr lang="es-AR" sz="120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s-AR" sz="1200"/>
                        <a:t>Lipólisis</a:t>
                      </a:r>
                      <a:br>
                        <a:rPr lang="es-AR" sz="1200"/>
                      </a:br>
                      <a:r>
                        <a:rPr lang="es-AR" sz="1200"/>
                        <a:t>Beta oxidación</a:t>
                      </a:r>
                      <a:br>
                        <a:rPr lang="es-AR" sz="1200"/>
                      </a:br>
                      <a:r>
                        <a:rPr lang="es-AR" sz="1200"/>
                        <a:t>Cetólisis</a:t>
                      </a:r>
                      <a:br>
                        <a:rPr lang="es-AR" sz="1200"/>
                      </a:br>
                      <a:endParaRPr lang="es-AR" sz="120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s-AR" sz="1200"/>
                        <a:t>Glicolisis</a:t>
                      </a:r>
                      <a:br>
                        <a:rPr lang="es-AR" sz="1200"/>
                      </a:br>
                      <a:r>
                        <a:rPr lang="es-AR" sz="1200"/>
                        <a:t>Proteólisis muscular</a:t>
                      </a:r>
                      <a:br>
                        <a:rPr lang="es-AR" sz="1200"/>
                      </a:br>
                      <a:r>
                        <a:rPr lang="es-AR" sz="1200"/>
                        <a:t>Beta oxidación</a:t>
                      </a:r>
                      <a:br>
                        <a:rPr lang="es-AR" sz="1200"/>
                      </a:br>
                      <a:r>
                        <a:rPr lang="es-AR" sz="1200"/>
                        <a:t>Cetólisis</a:t>
                      </a:r>
                      <a:br>
                        <a:rPr lang="es-AR" sz="1200"/>
                      </a:br>
                      <a:r>
                        <a:rPr lang="es-AR" sz="1200"/>
                        <a:t>Glucogenogénesis</a:t>
                      </a:r>
                      <a:br>
                        <a:rPr lang="es-AR" sz="1200"/>
                      </a:br>
                      <a:endParaRPr lang="es-AR" sz="120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121">
                <a:tc>
                  <a:txBody>
                    <a:bodyPr/>
                    <a:lstStyle/>
                    <a:p>
                      <a:pPr fontAlgn="t"/>
                      <a:r>
                        <a:rPr lang="es-AR" sz="1200" dirty="0" smtClean="0"/>
                        <a:t>Postprandial</a:t>
                      </a:r>
                      <a:r>
                        <a:rPr lang="es-AR" sz="1200" dirty="0"/>
                        <a:t/>
                      </a:r>
                      <a:br>
                        <a:rPr lang="es-AR" sz="1200" dirty="0"/>
                      </a:br>
                      <a:endParaRPr lang="es-AR" sz="1200" dirty="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s-AR" sz="1200"/>
                        <a:t>Glicolisis</a:t>
                      </a:r>
                      <a:br>
                        <a:rPr lang="es-AR" sz="1200"/>
                      </a:br>
                      <a:r>
                        <a:rPr lang="es-AR" sz="1200"/>
                        <a:t>Glucogénesis</a:t>
                      </a:r>
                      <a:br>
                        <a:rPr lang="es-AR" sz="1200"/>
                      </a:br>
                      <a:r>
                        <a:rPr lang="es-AR" sz="1200"/>
                        <a:t>Síntesis de proteínas</a:t>
                      </a:r>
                      <a:br>
                        <a:rPr lang="es-AR" sz="1200"/>
                      </a:br>
                      <a:r>
                        <a:rPr lang="es-AR" sz="1200"/>
                        <a:t>Lipogénesis</a:t>
                      </a:r>
                      <a:br>
                        <a:rPr lang="es-AR" sz="1200"/>
                      </a:br>
                      <a:r>
                        <a:rPr lang="es-AR" sz="1200"/>
                        <a:t>Reesterificación</a:t>
                      </a:r>
                      <a:br>
                        <a:rPr lang="es-AR" sz="1200"/>
                      </a:br>
                      <a:endParaRPr lang="es-AR" sz="120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s-AR" sz="1200" dirty="0" err="1"/>
                        <a:t>Lipogénesis</a:t>
                      </a:r>
                      <a:r>
                        <a:rPr lang="es-AR" sz="1200" dirty="0"/>
                        <a:t/>
                      </a:r>
                      <a:br>
                        <a:rPr lang="es-AR" sz="1200" dirty="0"/>
                      </a:br>
                      <a:r>
                        <a:rPr lang="es-AR" sz="1200" dirty="0"/>
                        <a:t>Absorción de aminoácidos</a:t>
                      </a:r>
                      <a:br>
                        <a:rPr lang="es-AR" sz="1200" dirty="0"/>
                      </a:br>
                      <a:r>
                        <a:rPr lang="es-AR" sz="1200" dirty="0"/>
                        <a:t>Glicolisis</a:t>
                      </a:r>
                      <a:br>
                        <a:rPr lang="es-AR" sz="1200" dirty="0"/>
                      </a:br>
                      <a:r>
                        <a:rPr lang="es-AR" sz="1200" dirty="0" err="1" smtClean="0"/>
                        <a:t>Reesterifición</a:t>
                      </a:r>
                      <a:r>
                        <a:rPr lang="es-AR" sz="1200" dirty="0"/>
                        <a:t/>
                      </a:r>
                      <a:br>
                        <a:rPr lang="es-AR" sz="1200" dirty="0"/>
                      </a:br>
                      <a:endParaRPr lang="es-AR" sz="1200" dirty="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s-AR" sz="1200" dirty="0"/>
                        <a:t>Glicolisis</a:t>
                      </a:r>
                      <a:br>
                        <a:rPr lang="es-AR" sz="1200" dirty="0"/>
                      </a:br>
                      <a:r>
                        <a:rPr lang="es-AR" sz="1200" dirty="0"/>
                        <a:t>Glucogénesis</a:t>
                      </a:r>
                      <a:br>
                        <a:rPr lang="es-AR" sz="1200" dirty="0"/>
                      </a:br>
                      <a:r>
                        <a:rPr lang="es-AR" sz="1200" dirty="0"/>
                        <a:t>Beta oxidación</a:t>
                      </a:r>
                      <a:br>
                        <a:rPr lang="es-AR" sz="1200" dirty="0"/>
                      </a:br>
                      <a:endParaRPr lang="es-AR" sz="1200" dirty="0"/>
                    </a:p>
                  </a:txBody>
                  <a:tcPr marL="61576" marR="61576" marT="30788" marB="30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902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A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s-A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es-A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Cuadro resumen de vías metabólicas activas según estado metabólico.</a:t>
            </a:r>
            <a:r>
              <a:rPr kumimoji="0" lang="es-AR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s-A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571472" y="738272"/>
            <a:ext cx="7715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AR" sz="1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s-AR" sz="1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s-AR" sz="1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Cuadro resumen de </a:t>
            </a:r>
            <a:r>
              <a:rPr lang="es-AR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vías metabólicas activas </a:t>
            </a:r>
            <a:r>
              <a:rPr lang="es-AR" sz="1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según estado metabólico.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286000" y="316739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AR" dirty="0" smtClean="0"/>
              <a:t>https://bioclinicahoy.wikispaces.com/Efectos+metabólicos+de+la+insulina+y+el+glucagón+en+los+diferentes+tejido</a:t>
            </a:r>
            <a:endParaRPr lang="es-A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 smtClean="0"/>
              <a:t>PROBLEMAS</a:t>
            </a:r>
            <a:br>
              <a:rPr lang="es-ES_tradnl" dirty="0" smtClean="0"/>
            </a:b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333375"/>
            <a:ext cx="8497888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sz="2800" smtClean="0"/>
              <a:t>	QUE VIAS METABOLICAS ESTAN ACTIVAS EN LAS SIGUIENTES SITUACIONES???</a:t>
            </a:r>
            <a:endParaRPr lang="es-ES" sz="2800" smtClean="0"/>
          </a:p>
        </p:txBody>
      </p:sp>
      <p:sp>
        <p:nvSpPr>
          <p:cNvPr id="31746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989138"/>
            <a:ext cx="7772400" cy="4114800"/>
          </a:xfrm>
        </p:spPr>
        <p:txBody>
          <a:bodyPr/>
          <a:lstStyle/>
          <a:p>
            <a:pPr algn="just" eaLnBrk="1" hangingPunct="1">
              <a:buFont typeface="Symbol" pitchFamily="18" charset="2"/>
              <a:buChar char="·"/>
            </a:pPr>
            <a:r>
              <a:rPr lang="es-PE" dirty="0" smtClean="0"/>
              <a:t>Cuando se están consumiendo alimentos ricos en hidratos de carbono</a:t>
            </a:r>
          </a:p>
          <a:p>
            <a:pPr algn="just" eaLnBrk="1" hangingPunct="1">
              <a:buFont typeface="Symbol" pitchFamily="18" charset="2"/>
              <a:buChar char="·"/>
            </a:pPr>
            <a:endParaRPr lang="es-PE" dirty="0" smtClean="0"/>
          </a:p>
          <a:p>
            <a:pPr algn="just" eaLnBrk="1" hangingPunct="1">
              <a:buFont typeface="Symbol" pitchFamily="18" charset="2"/>
              <a:buChar char="·"/>
            </a:pPr>
            <a:r>
              <a:rPr lang="es-PE" dirty="0" smtClean="0"/>
              <a:t>Durante una carrera de 100 m?</a:t>
            </a:r>
          </a:p>
          <a:p>
            <a:pPr algn="just" eaLnBrk="1" hangingPunct="1">
              <a:buFont typeface="Symbol" pitchFamily="18" charset="2"/>
              <a:buChar char="·"/>
            </a:pPr>
            <a:endParaRPr lang="es-PE" dirty="0" smtClean="0"/>
          </a:p>
          <a:p>
            <a:pPr algn="just" eaLnBrk="1" hangingPunct="1">
              <a:buFont typeface="Symbol" pitchFamily="18" charset="2"/>
              <a:buChar char="·"/>
            </a:pPr>
            <a:r>
              <a:rPr lang="es-PE" dirty="0" smtClean="0"/>
              <a:t>Durante una maratón? </a:t>
            </a:r>
            <a:endParaRPr lang="es-E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1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1260475" y="520724"/>
            <a:ext cx="7632700" cy="63373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 Box 183"/>
          <p:cNvSpPr>
            <a:spLocks/>
          </p:cNvSpPr>
          <p:nvPr/>
        </p:nvSpPr>
        <p:spPr>
          <a:xfrm>
            <a:off x="2195512" y="1052512"/>
            <a:ext cx="1728787" cy="3603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numCol="1" anchor="ctr"/>
          <a:lstStyle/>
          <a:p>
            <a:endParaRPr/>
          </a:p>
        </p:txBody>
      </p:sp>
      <p:sp>
        <p:nvSpPr>
          <p:cNvPr id="5" name="Text Box 183"/>
          <p:cNvSpPr>
            <a:spLocks/>
          </p:cNvSpPr>
          <p:nvPr/>
        </p:nvSpPr>
        <p:spPr>
          <a:xfrm>
            <a:off x="2214546" y="1643050"/>
            <a:ext cx="1728787" cy="3603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numCol="1" anchor="ctr"/>
          <a:lstStyle/>
          <a:p>
            <a:endParaRPr/>
          </a:p>
        </p:txBody>
      </p:sp>
      <p:sp>
        <p:nvSpPr>
          <p:cNvPr id="6" name="Text Box 183"/>
          <p:cNvSpPr>
            <a:spLocks/>
          </p:cNvSpPr>
          <p:nvPr/>
        </p:nvSpPr>
        <p:spPr>
          <a:xfrm>
            <a:off x="4271973" y="2497134"/>
            <a:ext cx="1728787" cy="3603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numCol="1" anchor="ctr"/>
          <a:lstStyle/>
          <a:p>
            <a:endParaRPr/>
          </a:p>
        </p:txBody>
      </p:sp>
      <p:sp>
        <p:nvSpPr>
          <p:cNvPr id="7" name="6 CuadroTexto"/>
          <p:cNvSpPr txBox="1"/>
          <p:nvPr/>
        </p:nvSpPr>
        <p:spPr>
          <a:xfrm>
            <a:off x="2071670" y="-24"/>
            <a:ext cx="5518690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_tradnl" sz="2400" b="1" dirty="0" smtClean="0">
                <a:solidFill>
                  <a:srgbClr val="C00000"/>
                </a:solidFill>
              </a:rPr>
              <a:t>Ejemplos de Interrelaciones Metabólicas</a:t>
            </a:r>
            <a:endParaRPr lang="es-AR" sz="2400" b="1" dirty="0">
              <a:solidFill>
                <a:srgbClr val="C00000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224070" y="6539235"/>
            <a:ext cx="518603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_tradnl" sz="2400" b="1" dirty="0" smtClean="0"/>
              <a:t>                                                                 </a:t>
            </a:r>
            <a:endParaRPr lang="es-A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86800" cy="1571636"/>
          </a:xfrm>
        </p:spPr>
        <p:txBody>
          <a:bodyPr>
            <a:normAutofit/>
          </a:bodyPr>
          <a:lstStyle/>
          <a:p>
            <a:pPr algn="ctr"/>
            <a:r>
              <a:rPr lang="es-PE" sz="3200" dirty="0" smtClean="0"/>
              <a:t>Cuando se están consumiendo alimentos ricos en hidratos de carbono</a:t>
            </a:r>
            <a:br>
              <a:rPr lang="es-PE" sz="3200" dirty="0" smtClean="0"/>
            </a:br>
            <a:endParaRPr lang="en-US" sz="3200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3792546"/>
          </a:xfrm>
        </p:spPr>
        <p:txBody>
          <a:bodyPr>
            <a:normAutofit lnSpcReduction="10000"/>
          </a:bodyPr>
          <a:lstStyle/>
          <a:p>
            <a:r>
              <a:rPr lang="es-AR" dirty="0" err="1" smtClean="0"/>
              <a:t>Glucogenogénesis</a:t>
            </a:r>
            <a:endParaRPr lang="es-AR" dirty="0" smtClean="0"/>
          </a:p>
          <a:p>
            <a:endParaRPr lang="es-AR" dirty="0" smtClean="0"/>
          </a:p>
          <a:p>
            <a:r>
              <a:rPr lang="es-AR" dirty="0" err="1" smtClean="0"/>
              <a:t>Lipogénesis</a:t>
            </a:r>
            <a:endParaRPr lang="es-AR" dirty="0" smtClean="0"/>
          </a:p>
          <a:p>
            <a:endParaRPr lang="es-AR" dirty="0" smtClean="0"/>
          </a:p>
          <a:p>
            <a:r>
              <a:rPr lang="es-AR" dirty="0" smtClean="0"/>
              <a:t>Vía de las pentosas</a:t>
            </a:r>
          </a:p>
          <a:p>
            <a:endParaRPr lang="es-AR" dirty="0" smtClean="0"/>
          </a:p>
          <a:p>
            <a:r>
              <a:rPr lang="es-AR" dirty="0" smtClean="0"/>
              <a:t>Glicólisis en hígado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dirty="0" smtClean="0"/>
              <a:t>Durante una carrera de 100 m?</a:t>
            </a:r>
            <a:br>
              <a:rPr lang="es-PE" dirty="0" smtClean="0"/>
            </a:br>
            <a:endParaRPr lang="en-US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2090738"/>
          </a:xfrm>
        </p:spPr>
        <p:txBody>
          <a:bodyPr/>
          <a:lstStyle/>
          <a:p>
            <a:endParaRPr lang="es-AR" dirty="0" smtClean="0"/>
          </a:p>
          <a:p>
            <a:r>
              <a:rPr lang="es-AR" dirty="0" err="1" smtClean="0"/>
              <a:t>Glucogenolísis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dirty="0" smtClean="0"/>
              <a:t>Durante una maratón? </a:t>
            </a:r>
            <a:r>
              <a:rPr lang="es-ES" dirty="0" smtClean="0"/>
              <a:t/>
            </a:r>
            <a:br>
              <a:rPr lang="es-ES" dirty="0" smtClean="0"/>
            </a:br>
            <a:endParaRPr lang="en-US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571472" y="1428736"/>
            <a:ext cx="8229600" cy="4525962"/>
          </a:xfrm>
        </p:spPr>
        <p:txBody>
          <a:bodyPr/>
          <a:lstStyle/>
          <a:p>
            <a:r>
              <a:rPr lang="es-AR" dirty="0" err="1" smtClean="0"/>
              <a:t>Glucogenolisis</a:t>
            </a:r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r>
              <a:rPr lang="es-AR" dirty="0" err="1" smtClean="0"/>
              <a:t>Lipólisis</a:t>
            </a:r>
            <a:r>
              <a:rPr lang="es-AR" dirty="0" smtClean="0"/>
              <a:t>, beta-oxidación de ácidos grasos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sz="3200" smtClean="0"/>
              <a:t>ACIDOS GRASOS DE NUMERO IMPAR DE ATOMOS DE CARBONO</a:t>
            </a:r>
            <a:endParaRPr lang="es-ES" sz="3200" smtClean="0"/>
          </a:p>
        </p:txBody>
      </p:sp>
      <p:sp>
        <p:nvSpPr>
          <p:cNvPr id="3481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AR" dirty="0" smtClean="0"/>
              <a:t>Que beneficios tiene la utilización de ácidos grasos de número impar frente a los de número par de átomos de carbonos.</a:t>
            </a:r>
          </a:p>
          <a:p>
            <a:pPr eaLnBrk="1" hangingPunct="1"/>
            <a:endParaRPr lang="es-AR" dirty="0" smtClean="0"/>
          </a:p>
          <a:p>
            <a:pPr eaLnBrk="1" hangingPunct="1"/>
            <a:r>
              <a:rPr lang="es-AR" dirty="0" smtClean="0"/>
              <a:t>Que vitaminas son necesarias para que puedan degradarse los últimos tres carbonos.</a:t>
            </a:r>
            <a:endParaRPr lang="es-ES" dirty="0" smtClean="0"/>
          </a:p>
        </p:txBody>
      </p:sp>
      <p:sp>
        <p:nvSpPr>
          <p:cNvPr id="5" name="4 CuadroTexto"/>
          <p:cNvSpPr txBox="1"/>
          <p:nvPr/>
        </p:nvSpPr>
        <p:spPr>
          <a:xfrm>
            <a:off x="714348" y="1500174"/>
            <a:ext cx="7715304" cy="310854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s-AR" sz="2800" b="1" dirty="0" smtClean="0"/>
              <a:t>Los ácidos grasos de número par no aportan carbonos para la </a:t>
            </a:r>
            <a:r>
              <a:rPr lang="es-AR" sz="2800" b="1" dirty="0" err="1" smtClean="0"/>
              <a:t>gluconeogénesis</a:t>
            </a:r>
            <a:endParaRPr lang="es-AR" sz="2800" b="1" dirty="0" smtClean="0"/>
          </a:p>
          <a:p>
            <a:pPr>
              <a:buFontTx/>
              <a:buChar char="-"/>
            </a:pPr>
            <a:r>
              <a:rPr lang="es-AR" sz="2800" b="1" dirty="0" smtClean="0"/>
              <a:t>Los ácidos grasos de número impar producen  </a:t>
            </a:r>
            <a:r>
              <a:rPr lang="es-AR" sz="2800" b="1" dirty="0" err="1" smtClean="0"/>
              <a:t>Succinil-CoA</a:t>
            </a:r>
            <a:r>
              <a:rPr lang="es-AR" sz="2800" b="1" dirty="0" smtClean="0"/>
              <a:t> que puede ingresar  al  C-K y luego a la </a:t>
            </a:r>
            <a:r>
              <a:rPr lang="es-AR" sz="2800" b="1" dirty="0" err="1" smtClean="0"/>
              <a:t>Gluconeogénesis</a:t>
            </a:r>
            <a:r>
              <a:rPr lang="es-AR" sz="2800" b="1" dirty="0" smtClean="0"/>
              <a:t>.</a:t>
            </a:r>
          </a:p>
          <a:p>
            <a:pPr>
              <a:buFontTx/>
              <a:buChar char="-"/>
            </a:pPr>
            <a:endParaRPr lang="es-AR" sz="2800" b="1" dirty="0" smtClean="0"/>
          </a:p>
          <a:p>
            <a:pPr>
              <a:buFontTx/>
              <a:buChar char="-"/>
            </a:pPr>
            <a:r>
              <a:rPr lang="es-AR" sz="2800" b="1" dirty="0" err="1" smtClean="0"/>
              <a:t>Biotina</a:t>
            </a:r>
            <a:r>
              <a:rPr lang="es-AR" sz="2800" b="1" dirty="0" smtClean="0"/>
              <a:t> y Vitamina B12.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1 Título"/>
          <p:cNvSpPr>
            <a:spLocks noGrp="1"/>
          </p:cNvSpPr>
          <p:nvPr>
            <p:ph type="title"/>
          </p:nvPr>
        </p:nvSpPr>
        <p:spPr>
          <a:xfrm>
            <a:off x="142875" y="142875"/>
            <a:ext cx="8886825" cy="2500313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2800" u="sng" dirty="0" smtClean="0"/>
              <a:t>Tejido adiposo</a:t>
            </a:r>
            <a:r>
              <a:rPr lang="es-ES" sz="2800" dirty="0" smtClean="0"/>
              <a:t>: El tejido adiposo tiene un metabolismo dinámico, llevando a cabo biosíntesis de triglicéridos en periodos de prevalencia de sustratos y degradando los mismos en situación de ayuno. </a:t>
            </a:r>
            <a:r>
              <a:rPr lang="es-PE" sz="2800" dirty="0" smtClean="0"/>
              <a:t/>
            </a:r>
            <a:br>
              <a:rPr lang="es-PE" sz="2800" dirty="0" smtClean="0"/>
            </a:br>
            <a:r>
              <a:rPr lang="es-ES" sz="2800" dirty="0" smtClean="0"/>
              <a:t>Con respecto al proceso de degradación  explique:</a:t>
            </a:r>
            <a:r>
              <a:rPr lang="es-PE" sz="2800" dirty="0" smtClean="0"/>
              <a:t/>
            </a:r>
            <a:br>
              <a:rPr lang="es-PE" sz="2800" dirty="0" smtClean="0"/>
            </a:br>
            <a:endParaRPr lang="es-PE" sz="2800" dirty="0" smtClean="0"/>
          </a:p>
        </p:txBody>
      </p:sp>
      <p:sp>
        <p:nvSpPr>
          <p:cNvPr id="30723" name="2 Marcador de contenido"/>
          <p:cNvSpPr>
            <a:spLocks noGrp="1"/>
          </p:cNvSpPr>
          <p:nvPr>
            <p:ph idx="1"/>
          </p:nvPr>
        </p:nvSpPr>
        <p:spPr>
          <a:xfrm>
            <a:off x="285720" y="2714620"/>
            <a:ext cx="8458200" cy="3571875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800" dirty="0" smtClean="0"/>
              <a:t>Cuál ó cuales son los estímulos que puede recibir el tejido adiposo para activar la enzima clave para la </a:t>
            </a:r>
            <a:r>
              <a:rPr lang="es-ES" sz="2800" dirty="0" err="1" smtClean="0"/>
              <a:t>lipólisis</a:t>
            </a:r>
            <a:endParaRPr lang="es-PE" sz="2800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800" dirty="0" smtClean="0"/>
              <a:t>¿Que productos se liberan a sangre y cual/cuales son su/sus destinos?</a:t>
            </a:r>
            <a:endParaRPr lang="es-PE" sz="2800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800" dirty="0" smtClean="0"/>
              <a:t>¿Enumere situaciones metabólicas: fisiológicas ó patológicas que activen este proceso</a:t>
            </a:r>
          </a:p>
          <a:p>
            <a:pPr marL="365760" indent="-256032" eaLnBrk="1" fontAlgn="auto" hangingPunct="1">
              <a:spcAft>
                <a:spcPts val="0"/>
              </a:spcAft>
              <a:buFontTx/>
              <a:buNone/>
              <a:defRPr/>
            </a:pPr>
            <a:endParaRPr lang="es-PE" sz="2800" dirty="0" smtClean="0"/>
          </a:p>
        </p:txBody>
      </p:sp>
      <p:sp>
        <p:nvSpPr>
          <p:cNvPr id="4" name="3 CuadroTexto"/>
          <p:cNvSpPr txBox="1"/>
          <p:nvPr/>
        </p:nvSpPr>
        <p:spPr>
          <a:xfrm>
            <a:off x="500034" y="2428868"/>
            <a:ext cx="8215370" cy="397031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s-AR" sz="2800" b="1" dirty="0" smtClean="0"/>
              <a:t>Hormonal: Adrenalina ó </a:t>
            </a:r>
            <a:r>
              <a:rPr lang="es-AR" sz="2800" b="1" dirty="0" err="1" smtClean="0"/>
              <a:t>Glucagón</a:t>
            </a:r>
            <a:endParaRPr lang="es-AR" sz="2800" b="1" dirty="0" smtClean="0"/>
          </a:p>
          <a:p>
            <a:pPr>
              <a:buFontTx/>
              <a:buChar char="-"/>
            </a:pPr>
            <a:endParaRPr lang="es-AR" sz="2800" b="1" dirty="0" smtClean="0"/>
          </a:p>
          <a:p>
            <a:pPr>
              <a:buFontTx/>
              <a:buChar char="-"/>
            </a:pPr>
            <a:r>
              <a:rPr lang="es-AR" sz="2800" b="1" dirty="0" smtClean="0"/>
              <a:t>Se libera Glicerol y </a:t>
            </a:r>
            <a:r>
              <a:rPr lang="es-AR" sz="2800" b="1" dirty="0" err="1" smtClean="0"/>
              <a:t>Acidos</a:t>
            </a:r>
            <a:r>
              <a:rPr lang="es-AR" sz="2800" b="1" dirty="0" smtClean="0"/>
              <a:t> grasos de cadena larga</a:t>
            </a:r>
          </a:p>
          <a:p>
            <a:pPr>
              <a:buFontTx/>
              <a:buChar char="-"/>
            </a:pPr>
            <a:endParaRPr lang="es-AR" sz="2800" b="1" dirty="0" smtClean="0"/>
          </a:p>
          <a:p>
            <a:pPr>
              <a:buFontTx/>
              <a:buChar char="-"/>
            </a:pPr>
            <a:r>
              <a:rPr lang="es-AR" sz="2800" b="1" dirty="0" smtClean="0"/>
              <a:t>El glicerol en hígado: </a:t>
            </a:r>
            <a:r>
              <a:rPr lang="es-AR" sz="2800" b="1" dirty="0" err="1" smtClean="0"/>
              <a:t>Gluconeogénesis</a:t>
            </a:r>
            <a:r>
              <a:rPr lang="es-AR" sz="2800" b="1" dirty="0" smtClean="0"/>
              <a:t> </a:t>
            </a:r>
          </a:p>
          <a:p>
            <a:pPr>
              <a:buFontTx/>
              <a:buChar char="-"/>
            </a:pPr>
            <a:endParaRPr lang="es-AR" sz="2800" b="1" dirty="0" smtClean="0"/>
          </a:p>
          <a:p>
            <a:pPr>
              <a:buFontTx/>
              <a:buChar char="-"/>
            </a:pPr>
            <a:r>
              <a:rPr lang="es-AR" sz="2800" b="1" dirty="0" err="1" smtClean="0"/>
              <a:t>Acidos</a:t>
            </a:r>
            <a:r>
              <a:rPr lang="es-AR" sz="2800" b="1" dirty="0" smtClean="0"/>
              <a:t> grasos: Músculo y otros tejidos como fuente de energía</a:t>
            </a:r>
          </a:p>
          <a:p>
            <a:pPr>
              <a:buFontTx/>
              <a:buChar char="-"/>
            </a:pPr>
            <a:r>
              <a:rPr lang="es-AR" sz="2800" b="1" dirty="0" smtClean="0"/>
              <a:t>Ayuno prolongado, diabetes no tratada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Título"/>
          <p:cNvSpPr>
            <a:spLocks noGrp="1"/>
          </p:cNvSpPr>
          <p:nvPr>
            <p:ph type="title"/>
          </p:nvPr>
        </p:nvSpPr>
        <p:spPr>
          <a:xfrm>
            <a:off x="685800" y="609600"/>
            <a:ext cx="84582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2400" i="1" smtClean="0"/>
              <a:t>Diferencia metabólica en el hígado y músculo en situación de “ataque o huída”</a:t>
            </a:r>
            <a:r>
              <a:rPr lang="es-ES" sz="2400" smtClean="0"/>
              <a:t>: Durante una situación de “ataque o de huída” la adrenalina pone en marcha la degradación de glucógeno en el hígado, corazón y músculo esquelético. El producto final de la degradación del glucógeno en el hígado es la glucosa. En cambio, el producto final en el músculo esquelético es el piruvato. </a:t>
            </a:r>
            <a:endParaRPr lang="es-PE" sz="2400" smtClean="0"/>
          </a:p>
        </p:txBody>
      </p:sp>
      <p:sp>
        <p:nvSpPr>
          <p:cNvPr id="25603" name="2 Marcador de contenido"/>
          <p:cNvSpPr>
            <a:spLocks noGrp="1"/>
          </p:cNvSpPr>
          <p:nvPr>
            <p:ph idx="1"/>
          </p:nvPr>
        </p:nvSpPr>
        <p:spPr>
          <a:xfrm>
            <a:off x="685800" y="2714625"/>
            <a:ext cx="7772400" cy="3381375"/>
          </a:xfrm>
        </p:spPr>
        <p:txBody>
          <a:bodyPr>
            <a:normAutofit lnSpcReduction="1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s-ES" sz="2000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s-ES" sz="2000" dirty="0" smtClean="0"/>
          </a:p>
          <a:p>
            <a:pPr marL="365760" indent="-256032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s-ES" sz="2000" dirty="0" smtClean="0"/>
              <a:t>	a)- ¿ Por qué se observan diferentes productos de degradación del glucógeno en los dos tejidos?</a:t>
            </a:r>
          </a:p>
          <a:p>
            <a:pPr marL="365760" indent="-256032" eaLnBrk="1" fontAlgn="auto" hangingPunct="1">
              <a:spcAft>
                <a:spcPts val="0"/>
              </a:spcAft>
              <a:buFontTx/>
              <a:buNone/>
              <a:defRPr/>
            </a:pPr>
            <a:endParaRPr lang="es-ES" sz="2000" dirty="0" smtClean="0"/>
          </a:p>
          <a:p>
            <a:pPr marL="365760" indent="-256032" eaLnBrk="1" fontAlgn="auto" hangingPunct="1">
              <a:spcAft>
                <a:spcPts val="0"/>
              </a:spcAft>
              <a:buFontTx/>
              <a:buNone/>
              <a:defRPr/>
            </a:pPr>
            <a:endParaRPr lang="es-PE" sz="2000" dirty="0" smtClean="0"/>
          </a:p>
          <a:p>
            <a:pPr marL="365760" indent="-256032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s-ES" sz="2000" dirty="0" smtClean="0"/>
              <a:t>	b)- ¿ Cuál es la ventaja para el organismo en una situación de “ataque o huída” de tener estas rutas específicas para la degradación del glucógeno? </a:t>
            </a:r>
            <a:endParaRPr lang="es-PE" sz="2000" dirty="0" smtClean="0"/>
          </a:p>
          <a:p>
            <a:pPr marL="365760" indent="-256032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s-ES" sz="2000" dirty="0" smtClean="0"/>
              <a:t> </a:t>
            </a:r>
            <a:endParaRPr lang="es-PE" sz="2000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s-PE" sz="2000" dirty="0" smtClean="0"/>
          </a:p>
        </p:txBody>
      </p:sp>
      <p:sp>
        <p:nvSpPr>
          <p:cNvPr id="4" name="3 CuadroTexto"/>
          <p:cNvSpPr txBox="1"/>
          <p:nvPr/>
        </p:nvSpPr>
        <p:spPr>
          <a:xfrm>
            <a:off x="500034" y="2571744"/>
            <a:ext cx="8072494" cy="181588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es-AR" sz="2800" b="1" u="sng" dirty="0" smtClean="0"/>
              <a:t>Hígado:</a:t>
            </a:r>
            <a:r>
              <a:rPr lang="es-AR" sz="2800" b="1" dirty="0" smtClean="0"/>
              <a:t> </a:t>
            </a:r>
            <a:r>
              <a:rPr lang="es-AR" sz="2800" b="1" dirty="0" err="1" smtClean="0"/>
              <a:t>Organo</a:t>
            </a:r>
            <a:r>
              <a:rPr lang="es-AR" sz="2800" b="1" dirty="0" smtClean="0"/>
              <a:t> encargado de mantener la glucemia, libera glucosa a sangre</a:t>
            </a:r>
          </a:p>
          <a:p>
            <a:pPr marL="342900" indent="-342900">
              <a:buAutoNum type="alphaLcParenR"/>
            </a:pPr>
            <a:r>
              <a:rPr lang="es-AR" sz="2800" b="1" u="sng" dirty="0" smtClean="0"/>
              <a:t>Músculo</a:t>
            </a:r>
            <a:r>
              <a:rPr lang="es-AR" sz="2800" b="1" dirty="0" smtClean="0"/>
              <a:t>: Utiliza la glucosa como fuente de energía</a:t>
            </a:r>
            <a:endParaRPr lang="en-US" sz="28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642910" y="4643446"/>
            <a:ext cx="8072494" cy="224676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s-AR" sz="2800" b="1" dirty="0" smtClean="0"/>
              <a:t>Mantener los niveles normales de glucosa en sangre</a:t>
            </a:r>
          </a:p>
          <a:p>
            <a:pPr>
              <a:buFontTx/>
              <a:buChar char="-"/>
            </a:pPr>
            <a:r>
              <a:rPr lang="es-AR" sz="2800" b="1" dirty="0" smtClean="0"/>
              <a:t>Disponer de fuente de energía para la contracción muscular </a:t>
            </a:r>
          </a:p>
          <a:p>
            <a:pPr>
              <a:buFontTx/>
              <a:buChar char="-"/>
            </a:pP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643050"/>
            <a:ext cx="685804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821853"/>
            <a:ext cx="7158001" cy="5678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45" y="500042"/>
            <a:ext cx="8897349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8306054" cy="290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6904</TotalTime>
  <Words>3291</Words>
  <Application>Microsoft PowerPoint</Application>
  <PresentationFormat>Presentación en pantalla (4:3)</PresentationFormat>
  <Paragraphs>1019</Paragraphs>
  <Slides>106</Slides>
  <Notes>21</Notes>
  <HiddenSlides>33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106</vt:i4>
      </vt:variant>
    </vt:vector>
  </HeadingPairs>
  <TitlesOfParts>
    <vt:vector size="108" baseType="lpstr">
      <vt:lpstr>Tema de Office</vt:lpstr>
      <vt:lpstr>Foto de Photo Editor</vt:lpstr>
      <vt:lpstr>QUÍMICA BIOLÓGICA</vt:lpstr>
      <vt:lpstr>TEMA 12 INTEGRACIÓN METABÓLICA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REGULACIÓN DEL METABOLISMO</vt:lpstr>
      <vt:lpstr>PAPEL REGULADOR DEL ATP</vt:lpstr>
      <vt:lpstr>Diapositiva 14</vt:lpstr>
      <vt:lpstr>Diapositiva 15</vt:lpstr>
      <vt:lpstr>Ejemplifique en cada caso de qué manera el ATP actúa como regulador</vt:lpstr>
      <vt:lpstr>Diapositiva 17</vt:lpstr>
      <vt:lpstr>COMPARTIMENTALIZACION  </vt:lpstr>
      <vt:lpstr>En el metabolismo de los lípidos (Biosíntesis y Degradación) la compartimentalización de ambos procesos permite su regulación. Explique </vt:lpstr>
      <vt:lpstr>Regulación de Enzimas Alostericas:</vt:lpstr>
      <vt:lpstr>Regulación Covalente</vt:lpstr>
      <vt:lpstr>Regulación a nivel de la Transcripcion ó de la Traducción</vt:lpstr>
      <vt:lpstr>PODER REDUCTOR-NADPH</vt:lpstr>
      <vt:lpstr> 2) El NADPH es un agente reductor  importante utilizado en rutas anabólicas. </vt:lpstr>
      <vt:lpstr>Encrucijadas metabólicas</vt:lpstr>
      <vt:lpstr>Diapositiva 26</vt:lpstr>
      <vt:lpstr>La síntesis de  Glucosa 6-fosfato se considera una encrucijada metabólica, su destino   depende de las necesidades de la célula</vt:lpstr>
      <vt:lpstr>Origen y destinos metabólicos del Piruvato</vt:lpstr>
      <vt:lpstr>Procedencias del Piruvato</vt:lpstr>
      <vt:lpstr>Diapositiva 30</vt:lpstr>
      <vt:lpstr>Procedencia de la Acetil-CoA</vt:lpstr>
      <vt:lpstr>Diapositiva 32</vt:lpstr>
      <vt:lpstr>Diapositiva 33</vt:lpstr>
      <vt:lpstr>TEMA 13 INTEGRACIÓN METABÓLICA</vt:lpstr>
      <vt:lpstr>Diapositiva 35</vt:lpstr>
      <vt:lpstr>Diapositiva 36</vt:lpstr>
      <vt:lpstr>Diapositiva 37</vt:lpstr>
      <vt:lpstr>Metabolismo de los  Ácidos Grasos en el HÍGADO</vt:lpstr>
      <vt:lpstr>Metabolismo de los  Aminoácidos en el HÍGADO</vt:lpstr>
      <vt:lpstr>Síntesis y degradación de  triglicéridos en TEJIDO ADIPOSO</vt:lpstr>
      <vt:lpstr>Diapositiva 41</vt:lpstr>
      <vt:lpstr>Esquema General de la movilización de Triglicéridos en el TEJIDO ADIPOSO</vt:lpstr>
      <vt:lpstr>Metabolismo en el Músculo</vt:lpstr>
      <vt:lpstr>Diapositiva 44</vt:lpstr>
      <vt:lpstr>Fuentes de energía en Cerebro</vt:lpstr>
      <vt:lpstr>HÍGADO: Metabolismo de  carbohidratos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HOMEOSTASIS DE LA GLUCOSA</vt:lpstr>
      <vt:lpstr>PARA EL MANTENIMIENTO DEL  NIVEL NORMAL DE GLUCOSA….. INDIQUE:</vt:lpstr>
      <vt:lpstr>INDIQUE SOBRE QUE VIAS METABÓLICAS  INTERVIENEN IAS HORMONAS PARA MANTENER LA HOMEOSTASIS DE GLUCOSA</vt:lpstr>
      <vt:lpstr>Diapositiva 57</vt:lpstr>
      <vt:lpstr>Diapositiva 58</vt:lpstr>
      <vt:lpstr>Diapositiva 59</vt:lpstr>
      <vt:lpstr>Diapositiva 60</vt:lpstr>
      <vt:lpstr>Diapositiva 61</vt:lpstr>
      <vt:lpstr>Diapositiva 62</vt:lpstr>
      <vt:lpstr>Diapositiva 63</vt:lpstr>
      <vt:lpstr>Diapositiva 64</vt:lpstr>
      <vt:lpstr>Diapositiva 65</vt:lpstr>
      <vt:lpstr>ESTADOS METABOLICOS  CICLO AYUNO-ALIMENTACION</vt:lpstr>
      <vt:lpstr>Diapositiva 67</vt:lpstr>
      <vt:lpstr>Diapositiva 68</vt:lpstr>
      <vt:lpstr>Diapositiva 69</vt:lpstr>
      <vt:lpstr>Diapositiva 70</vt:lpstr>
      <vt:lpstr>Diapositiva 71</vt:lpstr>
      <vt:lpstr>Diapositiva 72</vt:lpstr>
      <vt:lpstr>Diapositiva 73</vt:lpstr>
      <vt:lpstr>Diapositiva 74</vt:lpstr>
      <vt:lpstr>Diapositiva 75</vt:lpstr>
      <vt:lpstr>Diapositiva 76</vt:lpstr>
      <vt:lpstr>Diapositiva 77</vt:lpstr>
      <vt:lpstr>Diapositiva 78</vt:lpstr>
      <vt:lpstr>Diapositiva 79</vt:lpstr>
      <vt:lpstr>Diapositiva 80</vt:lpstr>
      <vt:lpstr>Diapositiva 81</vt:lpstr>
      <vt:lpstr>Diapositiva 82</vt:lpstr>
      <vt:lpstr>Diapositiva 83</vt:lpstr>
      <vt:lpstr>Diapositiva 84</vt:lpstr>
      <vt:lpstr>Diapositiva 85</vt:lpstr>
      <vt:lpstr>Diapositiva 86</vt:lpstr>
      <vt:lpstr>Diapositiva 87</vt:lpstr>
      <vt:lpstr>PROBLEMAS </vt:lpstr>
      <vt:lpstr> QUE VIAS METABOLICAS ESTAN ACTIVAS EN LAS SIGUIENTES SITUACIONES???</vt:lpstr>
      <vt:lpstr>Cuando se están consumiendo alimentos ricos en hidratos de carbono </vt:lpstr>
      <vt:lpstr>Durante una carrera de 100 m? </vt:lpstr>
      <vt:lpstr>Durante una maratón?  </vt:lpstr>
      <vt:lpstr>ACIDOS GRASOS DE NUMERO IMPAR DE ATOMOS DE CARBONO</vt:lpstr>
      <vt:lpstr>Tejido adiposo: El tejido adiposo tiene un metabolismo dinámico, llevando a cabo biosíntesis de triglicéridos en periodos de prevalencia de sustratos y degradando los mismos en situación de ayuno.  Con respecto al proceso de degradación  explique: </vt:lpstr>
      <vt:lpstr>Diferencia metabólica en el hígado y músculo en situación de “ataque o huída”: Durante una situación de “ataque o de huída” la adrenalina pone en marcha la degradación de glucógeno en el hígado, corazón y músculo esquelético. El producto final de la degradación del glucógeno en el hígado es la glucosa. En cambio, el producto final en el músculo esquelético es el piruvato. </vt:lpstr>
      <vt:lpstr>Diapositiva 96</vt:lpstr>
      <vt:lpstr>Diapositiva 97</vt:lpstr>
      <vt:lpstr>Diapositiva 98</vt:lpstr>
      <vt:lpstr>Diapositiva 99</vt:lpstr>
      <vt:lpstr>Diapositiva 100</vt:lpstr>
      <vt:lpstr>Diapositiva 101</vt:lpstr>
      <vt:lpstr>Diapositiva 102</vt:lpstr>
      <vt:lpstr>Diapositiva 103</vt:lpstr>
      <vt:lpstr>Diapositiva 104</vt:lpstr>
      <vt:lpstr>Relación entre el Metabolismo de los H. de C. y la Biosíntesis de Acidos Grasos</vt:lpstr>
      <vt:lpstr>Diapositiva 106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Destinos de Piruvato y de Acetil-CoA</dc:title>
  <dc:creator>pc</dc:creator>
  <cp:lastModifiedBy>ali y facu</cp:lastModifiedBy>
  <cp:revision>411</cp:revision>
  <dcterms:created xsi:type="dcterms:W3CDTF">2007-11-01T14:00:43Z</dcterms:created>
  <dcterms:modified xsi:type="dcterms:W3CDTF">2016-11-02T12:15:33Z</dcterms:modified>
</cp:coreProperties>
</file>